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90" r:id="rId3"/>
    <p:sldId id="341" r:id="rId4"/>
    <p:sldId id="342" r:id="rId5"/>
    <p:sldId id="318" r:id="rId6"/>
    <p:sldId id="319" r:id="rId7"/>
    <p:sldId id="310" r:id="rId8"/>
    <p:sldId id="323" r:id="rId9"/>
    <p:sldId id="343" r:id="rId10"/>
    <p:sldId id="314" r:id="rId11"/>
    <p:sldId id="315" r:id="rId12"/>
    <p:sldId id="316" r:id="rId13"/>
    <p:sldId id="311" r:id="rId14"/>
    <p:sldId id="321" r:id="rId15"/>
    <p:sldId id="326" r:id="rId16"/>
    <p:sldId id="327" r:id="rId17"/>
    <p:sldId id="312" r:id="rId18"/>
    <p:sldId id="329" r:id="rId19"/>
    <p:sldId id="330" r:id="rId20"/>
    <p:sldId id="313" r:id="rId21"/>
    <p:sldId id="331" r:id="rId22"/>
    <p:sldId id="347" r:id="rId23"/>
    <p:sldId id="333" r:id="rId24"/>
    <p:sldId id="334" r:id="rId25"/>
    <p:sldId id="335" r:id="rId26"/>
    <p:sldId id="344" r:id="rId27"/>
    <p:sldId id="346" r:id="rId28"/>
    <p:sldId id="336" r:id="rId29"/>
    <p:sldId id="338" r:id="rId30"/>
    <p:sldId id="340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209" d="100"/>
          <a:sy n="209" d="100"/>
        </p:scale>
        <p:origin x="-80" y="45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cohen:Desktop:trip:talk:workbook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wcohen:Desktop:trip:talk:workbook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Deep Sounding Components</c:v>
                </c:pt>
              </c:strCache>
            </c:strRef>
          </c:tx>
          <c:invertIfNegative val="0"/>
          <c:cat>
            <c:strRef>
              <c:f>Sheet1!$A$2:$A$6</c:f>
              <c:strCache>
                <c:ptCount val="5"/>
                <c:pt idx="0">
                  <c:v>Multi-Modal Bayesian Embeddings</c:v>
                </c:pt>
                <c:pt idx="1">
                  <c:v>Tweet2Vec</c:v>
                </c:pt>
                <c:pt idx="2">
                  <c:v>SSL with Graph Embeddings</c:v>
                </c:pt>
                <c:pt idx="3">
                  <c:v>Gated Attention Readers</c:v>
                </c:pt>
                <c:pt idx="4">
                  <c:v>ProPPR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2.0</c:v>
                </c:pt>
                <c:pt idx="1">
                  <c:v>4.0</c:v>
                </c:pt>
                <c:pt idx="2">
                  <c:v>4.0</c:v>
                </c:pt>
                <c:pt idx="3">
                  <c:v>6.0</c:v>
                </c:pt>
                <c:pt idx="4">
                  <c:v>0.0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2070411432"/>
        <c:axId val="2133422856"/>
      </c:barChart>
      <c:catAx>
        <c:axId val="2070411432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133422856"/>
        <c:crosses val="autoZero"/>
        <c:auto val="1"/>
        <c:lblAlgn val="ctr"/>
        <c:lblOffset val="100"/>
        <c:noMultiLvlLbl val="0"/>
      </c:catAx>
      <c:valAx>
        <c:axId val="21334228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crossAx val="2070411432"/>
        <c:crosses val="autoZero"/>
        <c:crossBetween val="between"/>
      </c:valAx>
    </c:plotArea>
    <c:legend>
      <c:legendPos val="b"/>
      <c:layout/>
      <c:overlay val="0"/>
      <c:txPr>
        <a:bodyPr/>
        <a:lstStyle/>
        <a:p>
          <a:pPr>
            <a:defRPr sz="1400" b="1" i="0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Deep Sounding Components</c:v>
                </c:pt>
              </c:strCache>
            </c:strRef>
          </c:tx>
          <c:cat>
            <c:strRef>
              <c:f>Sheet1!$A$2:$A$6</c:f>
              <c:strCache>
                <c:ptCount val="5"/>
                <c:pt idx="0">
                  <c:v>Multi-Modal Bayesian Embeddings</c:v>
                </c:pt>
                <c:pt idx="1">
                  <c:v>Tweet2Vec</c:v>
                </c:pt>
                <c:pt idx="2">
                  <c:v>SSL with Graph Embeddings</c:v>
                </c:pt>
                <c:pt idx="3">
                  <c:v>Gated Attention Readers</c:v>
                </c:pt>
                <c:pt idx="4">
                  <c:v>ProPPR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2.0</c:v>
                </c:pt>
                <c:pt idx="1">
                  <c:v>4.0</c:v>
                </c:pt>
                <c:pt idx="2">
                  <c:v>4.0</c:v>
                </c:pt>
                <c:pt idx="3">
                  <c:v>6.0</c:v>
                </c:pt>
                <c:pt idx="4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DB7F22-DB56-5E4B-AACC-256CDDF32E57}" type="datetimeFigureOut">
              <a:rPr lang="en-US" smtClean="0"/>
              <a:t>6/16/16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07DAE-3B2D-234C-90C5-E8D5458BE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360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20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202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20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20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C07DAE-3B2D-234C-90C5-E8D5458BE54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20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53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072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4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372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479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23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57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50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45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811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79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5D81A-E08B-B747-AC1E-47EA7E8C156F}" type="datetimeFigureOut">
              <a:rPr lang="en-US" smtClean="0"/>
              <a:t>6/16/16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A7F1F-F894-FE42-BEAA-45D8C3F9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31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34794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Look, Ma, No Neurons!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sz="3600" dirty="0" smtClean="0"/>
              <a:t>Knowledge Base Completion Using </a:t>
            </a:r>
            <a:br>
              <a:rPr lang="en-US" sz="3600" dirty="0" smtClean="0"/>
            </a:br>
            <a:r>
              <a:rPr lang="en-US" sz="3600" dirty="0" smtClean="0"/>
              <a:t>Explicit Inference Rules</a:t>
            </a:r>
            <a:endParaRPr lang="en-US" sz="2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9764" y="3811691"/>
            <a:ext cx="6400800" cy="2680246"/>
          </a:xfrm>
        </p:spPr>
        <p:txBody>
          <a:bodyPr>
            <a:normAutofit/>
          </a:bodyPr>
          <a:lstStyle/>
          <a:p>
            <a:r>
              <a:rPr lang="en-US" dirty="0" smtClean="0"/>
              <a:t>William W Cohen </a:t>
            </a:r>
          </a:p>
          <a:p>
            <a:r>
              <a:rPr lang="en-US" sz="2000" dirty="0" smtClean="0"/>
              <a:t>Machine Learning Department</a:t>
            </a:r>
          </a:p>
          <a:p>
            <a:r>
              <a:rPr lang="en-US" sz="2000" dirty="0" smtClean="0"/>
              <a:t>Carnegie Mellon </a:t>
            </a:r>
            <a:r>
              <a:rPr lang="en-US" sz="2000" dirty="0" smtClean="0"/>
              <a:t>University</a:t>
            </a:r>
          </a:p>
          <a:p>
            <a:r>
              <a:rPr lang="en-US" sz="2000" dirty="0" smtClean="0"/>
              <a:t>joint with</a:t>
            </a:r>
            <a:r>
              <a:rPr lang="en-US" sz="2400" dirty="0" smtClean="0"/>
              <a:t> </a:t>
            </a:r>
          </a:p>
          <a:p>
            <a:r>
              <a:rPr lang="en-US" sz="2400" dirty="0" smtClean="0"/>
              <a:t>William Wang, Katie </a:t>
            </a:r>
            <a:r>
              <a:rPr lang="en-US" sz="2400" dirty="0" err="1" smtClean="0"/>
              <a:t>Mazaitis</a:t>
            </a:r>
            <a:r>
              <a:rPr lang="en-US" sz="2400" dirty="0" smtClean="0"/>
              <a:t>, Rose Catherine </a:t>
            </a:r>
            <a:r>
              <a:rPr lang="en-US" sz="2400" dirty="0" err="1" smtClean="0"/>
              <a:t>Kanjirathinkal</a:t>
            </a:r>
            <a:r>
              <a:rPr lang="en-US" sz="2400" dirty="0" smtClean="0"/>
              <a:t>, ….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58349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31" y="274638"/>
            <a:ext cx="8719936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Using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endParaRPr lang="en-US" sz="36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28920"/>
          </a:xfrm>
        </p:spPr>
        <p:txBody>
          <a:bodyPr>
            <a:normAutofit/>
          </a:bodyPr>
          <a:lstStyle/>
          <a:p>
            <a:r>
              <a:rPr lang="en-US" dirty="0" err="1" smtClean="0"/>
              <a:t>ProPPR</a:t>
            </a:r>
            <a:r>
              <a:rPr lang="en-US" dirty="0" smtClean="0"/>
              <a:t> is not deep learning!</a:t>
            </a:r>
          </a:p>
        </p:txBody>
      </p:sp>
      <p:sp>
        <p:nvSpPr>
          <p:cNvPr id="5" name="Content Placeholder 7"/>
          <p:cNvSpPr txBox="1">
            <a:spLocks/>
          </p:cNvSpPr>
          <p:nvPr/>
        </p:nvSpPr>
        <p:spPr>
          <a:xfrm>
            <a:off x="457200" y="2433362"/>
            <a:ext cx="8229600" cy="628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Analysis:</a:t>
            </a: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8272145"/>
              </p:ext>
            </p:extLst>
          </p:nvPr>
        </p:nvGraphicFramePr>
        <p:xfrm>
          <a:off x="1640019" y="3162240"/>
          <a:ext cx="6610856" cy="3568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57200" y="1125250"/>
            <a:ext cx="11478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But….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03612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5" grpId="0" build="p"/>
      <p:bldGraphic spid="9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31" y="274638"/>
            <a:ext cx="8719936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Using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endParaRPr lang="en-US" sz="36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28920"/>
          </a:xfrm>
        </p:spPr>
        <p:txBody>
          <a:bodyPr>
            <a:normAutofit/>
          </a:bodyPr>
          <a:lstStyle/>
          <a:p>
            <a:r>
              <a:rPr lang="en-US" dirty="0" err="1" smtClean="0"/>
              <a:t>ProPPR</a:t>
            </a:r>
            <a:r>
              <a:rPr lang="en-US" dirty="0" smtClean="0"/>
              <a:t> is not deep learning</a:t>
            </a:r>
          </a:p>
        </p:txBody>
      </p:sp>
      <p:sp>
        <p:nvSpPr>
          <p:cNvPr id="5" name="Content Placeholder 7"/>
          <p:cNvSpPr txBox="1">
            <a:spLocks/>
          </p:cNvSpPr>
          <p:nvPr/>
        </p:nvSpPr>
        <p:spPr>
          <a:xfrm>
            <a:off x="457200" y="2433362"/>
            <a:ext cx="8229600" cy="628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Analysis:</a:t>
            </a: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9172048"/>
              </p:ext>
            </p:extLst>
          </p:nvPr>
        </p:nvGraphicFramePr>
        <p:xfrm>
          <a:off x="1803400" y="3049508"/>
          <a:ext cx="5537200" cy="36745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5" name="Curved Connector 14"/>
          <p:cNvCxnSpPr/>
          <p:nvPr/>
        </p:nvCxnSpPr>
        <p:spPr>
          <a:xfrm rot="10800000" flipV="1">
            <a:off x="4690533" y="6055176"/>
            <a:ext cx="639234" cy="117023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7427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31" y="274638"/>
            <a:ext cx="8719936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Using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endParaRPr lang="en-US" sz="36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28920"/>
          </a:xfrm>
        </p:spPr>
        <p:txBody>
          <a:bodyPr>
            <a:normAutofit/>
          </a:bodyPr>
          <a:lstStyle/>
          <a:p>
            <a:r>
              <a:rPr lang="en-US" dirty="0" err="1" smtClean="0"/>
              <a:t>ProPPR</a:t>
            </a:r>
            <a:r>
              <a:rPr lang="en-US" dirty="0" smtClean="0"/>
              <a:t> is not deep learning</a:t>
            </a:r>
          </a:p>
        </p:txBody>
      </p:sp>
      <p:sp>
        <p:nvSpPr>
          <p:cNvPr id="5" name="Content Placeholder 7"/>
          <p:cNvSpPr txBox="1">
            <a:spLocks/>
          </p:cNvSpPr>
          <p:nvPr/>
        </p:nvSpPr>
        <p:spPr>
          <a:xfrm>
            <a:off x="457200" y="2433362"/>
            <a:ext cx="8229600" cy="628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Analysis:</a:t>
            </a:r>
          </a:p>
        </p:txBody>
      </p:sp>
      <p:sp>
        <p:nvSpPr>
          <p:cNvPr id="3" name="Rectangle 2"/>
          <p:cNvSpPr/>
          <p:nvPr/>
        </p:nvSpPr>
        <p:spPr>
          <a:xfrm>
            <a:off x="1753851" y="3179520"/>
            <a:ext cx="6393348" cy="3456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427744" y="3559680"/>
            <a:ext cx="2695574" cy="26955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Deep Learning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401988" y="5714026"/>
            <a:ext cx="967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ProPPR</a:t>
            </a:r>
            <a:endParaRPr lang="en-US" b="1" dirty="0"/>
          </a:p>
        </p:txBody>
      </p:sp>
      <p:sp>
        <p:nvSpPr>
          <p:cNvPr id="9" name="Multiply 8"/>
          <p:cNvSpPr/>
          <p:nvPr/>
        </p:nvSpPr>
        <p:spPr>
          <a:xfrm>
            <a:off x="5978644" y="5456161"/>
            <a:ext cx="423344" cy="457920"/>
          </a:xfrm>
          <a:prstGeom prst="mathMultipl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247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31" y="274638"/>
            <a:ext cx="8719936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Using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endParaRPr lang="en-US" sz="36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185333"/>
            <a:ext cx="8229600" cy="52578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But:</a:t>
            </a:r>
          </a:p>
          <a:p>
            <a:pPr lvl="1"/>
            <a:r>
              <a:rPr lang="en-US" dirty="0" err="1" smtClean="0"/>
              <a:t>ProPPR</a:t>
            </a:r>
            <a:r>
              <a:rPr lang="en-US" dirty="0" smtClean="0"/>
              <a:t> is not useful as a component in end-to-end neural (or hybrid) models</a:t>
            </a:r>
          </a:p>
          <a:p>
            <a:pPr lvl="1"/>
            <a:r>
              <a:rPr lang="en-US" dirty="0" err="1" smtClean="0"/>
              <a:t>ProPPR</a:t>
            </a:r>
            <a:r>
              <a:rPr lang="en-US" dirty="0" smtClean="0"/>
              <a:t> can’t incorporate and tune pre-trained models for text, vision, …. </a:t>
            </a:r>
          </a:p>
          <a:p>
            <a:r>
              <a:rPr lang="en-US" dirty="0" smtClean="0"/>
              <a:t>Solution:</a:t>
            </a:r>
          </a:p>
          <a:p>
            <a:pPr lvl="1"/>
            <a:r>
              <a:rPr lang="en-US" dirty="0" smtClean="0"/>
              <a:t>A </a:t>
            </a:r>
            <a:r>
              <a:rPr lang="en-US" i="1" dirty="0" smtClean="0"/>
              <a:t>fully</a:t>
            </a:r>
            <a:r>
              <a:rPr lang="en-US" dirty="0" smtClean="0"/>
              <a:t> </a:t>
            </a:r>
            <a:r>
              <a:rPr lang="en-US" i="1" dirty="0" smtClean="0"/>
              <a:t>differentiable</a:t>
            </a:r>
            <a:r>
              <a:rPr lang="en-US" dirty="0" smtClean="0"/>
              <a:t> logic programming/deductive DB system (</a:t>
            </a:r>
            <a:r>
              <a:rPr lang="en-US" dirty="0" err="1" smtClean="0"/>
              <a:t>TensorLog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Allow tight integration with models for sensing/abstracting/labeling/… </a:t>
            </a:r>
            <a:r>
              <a:rPr lang="en-US" dirty="0" smtClean="0">
                <a:solidFill>
                  <a:srgbClr val="0000FF"/>
                </a:solidFill>
              </a:rPr>
              <a:t>and logical reasoning</a:t>
            </a:r>
          </a:p>
          <a:p>
            <a:pPr lvl="1"/>
            <a:r>
              <a:rPr lang="en-US" dirty="0" smtClean="0"/>
              <a:t>Status: prototype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624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TensorLog</a:t>
            </a:r>
            <a:r>
              <a:rPr lang="en-US" dirty="0" smtClean="0"/>
              <a:t>: A Differentiable Probabilistic Deductive DB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a probabilistic deductive database?</a:t>
            </a:r>
          </a:p>
          <a:p>
            <a:r>
              <a:rPr lang="en-US" dirty="0" smtClean="0"/>
              <a:t>How is </a:t>
            </a:r>
            <a:r>
              <a:rPr lang="en-US" dirty="0" err="1" smtClean="0"/>
              <a:t>TensorLog</a:t>
            </a:r>
            <a:r>
              <a:rPr lang="en-US" dirty="0" smtClean="0"/>
              <a:t> different semantically?</a:t>
            </a:r>
          </a:p>
          <a:p>
            <a:r>
              <a:rPr lang="en-US" dirty="0" smtClean="0"/>
              <a:t>How is it implemented?</a:t>
            </a:r>
          </a:p>
          <a:p>
            <a:r>
              <a:rPr lang="en-US" dirty="0" smtClean="0"/>
              <a:t>How well does it work?</a:t>
            </a:r>
          </a:p>
          <a:p>
            <a:r>
              <a:rPr lang="en-US" dirty="0" smtClean="0"/>
              <a:t>What’s next?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6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PrDDB</a:t>
            </a:r>
            <a:endParaRPr lang="en-US" dirty="0"/>
          </a:p>
        </p:txBody>
      </p:sp>
      <p:pic>
        <p:nvPicPr>
          <p:cNvPr id="4" name="Picture 3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4"/>
          <a:stretch/>
        </p:blipFill>
        <p:spPr>
          <a:xfrm>
            <a:off x="1651000" y="2150533"/>
            <a:ext cx="5223933" cy="1438329"/>
          </a:xfrm>
          <a:prstGeom prst="rect">
            <a:avLst/>
          </a:prstGeom>
        </p:spPr>
      </p:pic>
      <p:pic>
        <p:nvPicPr>
          <p:cNvPr id="5" name="Picture 4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11"/>
          <a:stretch/>
        </p:blipFill>
        <p:spPr>
          <a:xfrm>
            <a:off x="1651000" y="4040776"/>
            <a:ext cx="5482167" cy="14224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921933" y="3022599"/>
            <a:ext cx="6488660" cy="618067"/>
            <a:chOff x="1921933" y="3022599"/>
            <a:chExt cx="6488660" cy="618067"/>
          </a:xfrm>
        </p:grpSpPr>
        <p:pic>
          <p:nvPicPr>
            <p:cNvPr id="3" name="Picture 2" descr="Screen Shot 2016-06-06 at 4.20.36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1933" y="3144387"/>
              <a:ext cx="6488660" cy="496279"/>
            </a:xfrm>
            <a:prstGeom prst="rect">
              <a:avLst/>
            </a:prstGeom>
          </p:spPr>
        </p:pic>
        <p:cxnSp>
          <p:nvCxnSpPr>
            <p:cNvPr id="8" name="Straight Connector 7"/>
            <p:cNvCxnSpPr/>
            <p:nvPr/>
          </p:nvCxnSpPr>
          <p:spPr>
            <a:xfrm flipH="1">
              <a:off x="2099733" y="3022599"/>
              <a:ext cx="47752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1845734" y="5475995"/>
            <a:ext cx="4953600" cy="40011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 smtClean="0"/>
              <a:t>Actually </a:t>
            </a:r>
            <a:r>
              <a:rPr lang="en-US" sz="2000" i="1" dirty="0" smtClean="0"/>
              <a:t>all</a:t>
            </a:r>
            <a:r>
              <a:rPr lang="en-US" sz="2000" dirty="0" smtClean="0"/>
              <a:t> constants are </a:t>
            </a:r>
            <a:r>
              <a:rPr lang="en-US" sz="2000" i="1" dirty="0" smtClean="0"/>
              <a:t>only</a:t>
            </a:r>
            <a:r>
              <a:rPr lang="en-US" sz="2000" dirty="0" smtClean="0"/>
              <a:t> in the database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63375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PrDDB</a:t>
            </a:r>
            <a:endParaRPr lang="en-US" dirty="0"/>
          </a:p>
        </p:txBody>
      </p:sp>
      <p:pic>
        <p:nvPicPr>
          <p:cNvPr id="4" name="Picture 3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74"/>
          <a:stretch/>
        </p:blipFill>
        <p:spPr>
          <a:xfrm>
            <a:off x="1651000" y="2150533"/>
            <a:ext cx="5223933" cy="1438329"/>
          </a:xfrm>
          <a:prstGeom prst="rect">
            <a:avLst/>
          </a:prstGeom>
        </p:spPr>
      </p:pic>
      <p:pic>
        <p:nvPicPr>
          <p:cNvPr id="5" name="Picture 4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11"/>
          <a:stretch/>
        </p:blipFill>
        <p:spPr>
          <a:xfrm>
            <a:off x="1651000" y="4040776"/>
            <a:ext cx="5482167" cy="14224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778001" y="1450365"/>
            <a:ext cx="5029198" cy="70788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Old trick: If you want to weight a </a:t>
            </a:r>
            <a:r>
              <a:rPr lang="en-US" sz="2000" b="1" dirty="0" smtClean="0"/>
              <a:t>rule</a:t>
            </a:r>
            <a:r>
              <a:rPr lang="en-US" sz="2000" dirty="0" smtClean="0"/>
              <a:t> you can introduce a </a:t>
            </a:r>
            <a:r>
              <a:rPr lang="en-US" sz="2000" b="1" dirty="0" smtClean="0"/>
              <a:t>rule-specific fact</a:t>
            </a:r>
            <a:r>
              <a:rPr lang="en-US" sz="2000" dirty="0" smtClean="0"/>
              <a:t>…. </a:t>
            </a:r>
            <a:endParaRPr lang="en-US" sz="20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1693335" y="3204681"/>
            <a:ext cx="6392332" cy="2546363"/>
            <a:chOff x="1693335" y="3204681"/>
            <a:chExt cx="6392332" cy="2546363"/>
          </a:xfrm>
        </p:grpSpPr>
        <p:sp>
          <p:nvSpPr>
            <p:cNvPr id="6" name="TextBox 5"/>
            <p:cNvSpPr txBox="1"/>
            <p:nvPr/>
          </p:nvSpPr>
          <p:spPr>
            <a:xfrm>
              <a:off x="4402667" y="5350934"/>
              <a:ext cx="20883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Times New Roman"/>
                  <a:cs typeface="Times New Roman"/>
                </a:rPr>
                <a:t>weighted(r3),0.88</a:t>
              </a:r>
              <a:endParaRPr lang="en-US" sz="2000" b="1" dirty="0">
                <a:latin typeface="Times New Roman"/>
                <a:cs typeface="Times New Roman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693335" y="3204681"/>
              <a:ext cx="6392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latin typeface="Times New Roman"/>
                  <a:cs typeface="Times New Roman"/>
                </a:rPr>
                <a:t>r3. status(</a:t>
              </a:r>
              <a:r>
                <a:rPr lang="en-US" sz="2000" dirty="0" err="1" smtClean="0">
                  <a:latin typeface="Times New Roman"/>
                  <a:cs typeface="Times New Roman"/>
                </a:rPr>
                <a:t>X,tired</a:t>
              </a:r>
              <a:r>
                <a:rPr lang="en-US" sz="2000" dirty="0" smtClean="0">
                  <a:latin typeface="Times New Roman"/>
                  <a:cs typeface="Times New Roman"/>
                </a:rPr>
                <a:t>) :- child(W,X), infant(W), </a:t>
              </a:r>
              <a:r>
                <a:rPr lang="en-US" sz="2000" b="1" dirty="0" smtClean="0">
                  <a:latin typeface="Times New Roman"/>
                  <a:cs typeface="Times New Roman"/>
                </a:rPr>
                <a:t>weighted(r3).</a:t>
              </a:r>
              <a:endParaRPr lang="en-US" sz="2000" b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9" name="Straight Connector 8"/>
          <p:cNvCxnSpPr/>
          <p:nvPr/>
        </p:nvCxnSpPr>
        <p:spPr>
          <a:xfrm flipH="1">
            <a:off x="1693335" y="3014133"/>
            <a:ext cx="5113864" cy="846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1693335" y="3429000"/>
            <a:ext cx="6392332" cy="528246"/>
            <a:chOff x="1693335" y="3429000"/>
            <a:chExt cx="6392332" cy="528246"/>
          </a:xfrm>
        </p:grpSpPr>
        <p:sp>
          <p:nvSpPr>
            <p:cNvPr id="14" name="TextBox 13"/>
            <p:cNvSpPr txBox="1"/>
            <p:nvPr/>
          </p:nvSpPr>
          <p:spPr>
            <a:xfrm>
              <a:off x="1693335" y="3557136"/>
              <a:ext cx="63923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latin typeface="Times New Roman"/>
                  <a:cs typeface="Times New Roman"/>
                </a:rPr>
                <a:t>r3. status(</a:t>
              </a:r>
              <a:r>
                <a:rPr lang="en-US" sz="2000" dirty="0" err="1" smtClean="0">
                  <a:latin typeface="Times New Roman"/>
                  <a:cs typeface="Times New Roman"/>
                </a:rPr>
                <a:t>X,tired</a:t>
              </a:r>
              <a:r>
                <a:rPr lang="en-US" sz="2000" dirty="0" smtClean="0">
                  <a:latin typeface="Times New Roman"/>
                  <a:cs typeface="Times New Roman"/>
                </a:rPr>
                <a:t>) :- child(W,X), infant(W) </a:t>
              </a:r>
              <a:r>
                <a:rPr lang="en-US" sz="2000" b="1" dirty="0" smtClean="0">
                  <a:latin typeface="Times New Roman"/>
                  <a:cs typeface="Times New Roman"/>
                </a:rPr>
                <a:t>{r3}.</a:t>
              </a:r>
              <a:endParaRPr lang="en-US" sz="2000" b="1" dirty="0">
                <a:latin typeface="Times New Roman"/>
                <a:cs typeface="Times New Roman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flipH="1">
              <a:off x="1778001" y="3429000"/>
              <a:ext cx="5901266" cy="846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1363133" y="5911162"/>
            <a:ext cx="6316134" cy="70788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So learning rule weights (like </a:t>
            </a:r>
            <a:r>
              <a:rPr lang="en-US" sz="2000" dirty="0" err="1" smtClean="0"/>
              <a:t>ProPPR</a:t>
            </a:r>
            <a:r>
              <a:rPr lang="en-US" sz="2000" dirty="0" smtClean="0"/>
              <a:t>) is a </a:t>
            </a:r>
            <a:r>
              <a:rPr lang="en-US" sz="2000" b="1" dirty="0" smtClean="0"/>
              <a:t>special case </a:t>
            </a:r>
            <a:r>
              <a:rPr lang="en-US" sz="2000" dirty="0" smtClean="0"/>
              <a:t>of learning weights for </a:t>
            </a:r>
            <a:r>
              <a:rPr lang="en-US" sz="2000" b="1" dirty="0" smtClean="0"/>
              <a:t>selected DB facts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49504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Semantics 1/3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2812212"/>
            <a:ext cx="9164706" cy="3510349"/>
            <a:chOff x="16735" y="1926249"/>
            <a:chExt cx="9164706" cy="3510349"/>
          </a:xfrm>
        </p:grpSpPr>
        <p:sp>
          <p:nvSpPr>
            <p:cNvPr id="6" name="Oval 5"/>
            <p:cNvSpPr/>
            <p:nvPr/>
          </p:nvSpPr>
          <p:spPr>
            <a:xfrm>
              <a:off x="348167" y="2687650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98185" y="2832212"/>
              <a:ext cx="630777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child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2333043" y="269451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208219" y="2823390"/>
              <a:ext cx="90281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brother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4400977" y="269451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cxnSp>
          <p:nvCxnSpPr>
            <p:cNvPr id="12" name="Straight Connector 11"/>
            <p:cNvCxnSpPr>
              <a:stCxn id="6" idx="6"/>
              <a:endCxn id="7" idx="1"/>
            </p:cNvCxnSpPr>
            <p:nvPr/>
          </p:nvCxnSpPr>
          <p:spPr>
            <a:xfrm>
              <a:off x="975240" y="3001187"/>
              <a:ext cx="322945" cy="156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7" idx="3"/>
              <a:endCxn id="9" idx="2"/>
            </p:cNvCxnSpPr>
            <p:nvPr/>
          </p:nvCxnSpPr>
          <p:spPr>
            <a:xfrm flipV="1">
              <a:off x="1928962" y="3008056"/>
              <a:ext cx="404081" cy="882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stCxn id="9" idx="6"/>
              <a:endCxn id="10" idx="1"/>
            </p:cNvCxnSpPr>
            <p:nvPr/>
          </p:nvCxnSpPr>
          <p:spPr>
            <a:xfrm>
              <a:off x="2960116" y="3008056"/>
              <a:ext cx="248103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10" idx="3"/>
              <a:endCxn id="11" idx="2"/>
            </p:cNvCxnSpPr>
            <p:nvPr/>
          </p:nvCxnSpPr>
          <p:spPr>
            <a:xfrm>
              <a:off x="4111030" y="3008056"/>
              <a:ext cx="28994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952955" y="2130887"/>
              <a:ext cx="351426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uncle(X,Y):-child(X,W),brother(W,Y)</a:t>
              </a:r>
              <a:endParaRPr lang="en-US" dirty="0"/>
            </a:p>
          </p:txBody>
        </p:sp>
        <p:sp>
          <p:nvSpPr>
            <p:cNvPr id="17" name="Oval 16"/>
            <p:cNvSpPr/>
            <p:nvPr/>
          </p:nvSpPr>
          <p:spPr>
            <a:xfrm>
              <a:off x="384214" y="4012137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298185" y="4141008"/>
              <a:ext cx="620683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aunt</a:t>
              </a:r>
              <a:endParaRPr lang="en-US" dirty="0"/>
            </a:p>
          </p:txBody>
        </p:sp>
        <p:sp>
          <p:nvSpPr>
            <p:cNvPr id="19" name="Oval 18"/>
            <p:cNvSpPr/>
            <p:nvPr/>
          </p:nvSpPr>
          <p:spPr>
            <a:xfrm>
              <a:off x="2159745" y="4021706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19127" y="4141008"/>
              <a:ext cx="991903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husband</a:t>
              </a:r>
              <a:endParaRPr lang="en-US" dirty="0"/>
            </a:p>
          </p:txBody>
        </p:sp>
        <p:sp>
          <p:nvSpPr>
            <p:cNvPr id="21" name="Oval 20"/>
            <p:cNvSpPr/>
            <p:nvPr/>
          </p:nvSpPr>
          <p:spPr>
            <a:xfrm>
              <a:off x="4400977" y="4012137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cxnSp>
          <p:nvCxnSpPr>
            <p:cNvPr id="22" name="Straight Connector 21"/>
            <p:cNvCxnSpPr>
              <a:stCxn id="17" idx="6"/>
              <a:endCxn id="18" idx="1"/>
            </p:cNvCxnSpPr>
            <p:nvPr/>
          </p:nvCxnSpPr>
          <p:spPr>
            <a:xfrm>
              <a:off x="1011287" y="4325674"/>
              <a:ext cx="28689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stCxn id="18" idx="3"/>
              <a:endCxn id="19" idx="2"/>
            </p:cNvCxnSpPr>
            <p:nvPr/>
          </p:nvCxnSpPr>
          <p:spPr>
            <a:xfrm>
              <a:off x="1918868" y="4325674"/>
              <a:ext cx="240877" cy="956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stCxn id="19" idx="6"/>
              <a:endCxn id="20" idx="1"/>
            </p:cNvCxnSpPr>
            <p:nvPr/>
          </p:nvCxnSpPr>
          <p:spPr>
            <a:xfrm flipV="1">
              <a:off x="2786818" y="4325674"/>
              <a:ext cx="332309" cy="956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0" idx="3"/>
              <a:endCxn id="21" idx="2"/>
            </p:cNvCxnSpPr>
            <p:nvPr/>
          </p:nvCxnSpPr>
          <p:spPr>
            <a:xfrm>
              <a:off x="4111030" y="4325674"/>
              <a:ext cx="28994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952955" y="4906520"/>
              <a:ext cx="358843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uncle(X,Y):-aunt(X,W),husband(W,Y)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723697" y="1949164"/>
              <a:ext cx="3051248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status(X,T):</a:t>
              </a:r>
              <a:r>
                <a:rPr lang="en-US" dirty="0" smtClean="0"/>
                <a:t>-</a:t>
              </a:r>
            </a:p>
            <a:p>
              <a:r>
                <a:rPr lang="en-US" dirty="0"/>
                <a:t>	</a:t>
              </a:r>
              <a:r>
                <a:rPr lang="en-US" dirty="0" smtClean="0"/>
                <a:t>const_tired(T),child(</a:t>
              </a:r>
              <a:r>
                <a:rPr lang="en-US" dirty="0"/>
                <a:t>X</a:t>
              </a:r>
              <a:r>
                <a:rPr lang="en-US" dirty="0" smtClean="0"/>
                <a:t>,W),</a:t>
              </a:r>
            </a:p>
            <a:p>
              <a:r>
                <a:rPr lang="en-US" dirty="0"/>
                <a:t>	</a:t>
              </a:r>
              <a:r>
                <a:rPr lang="en-US" dirty="0" smtClean="0"/>
                <a:t>infant(W),</a:t>
              </a:r>
              <a:r>
                <a:rPr lang="en-US" dirty="0" smtClean="0">
                  <a:solidFill>
                    <a:schemeClr val="bg1">
                      <a:lumMod val="50000"/>
                    </a:schemeClr>
                  </a:solidFill>
                </a:rPr>
                <a:t>any(T,W).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5848595" y="3058759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10" y="3975048"/>
              <a:ext cx="630777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child</a:t>
              </a:r>
              <a:endParaRPr lang="en-US" dirty="0"/>
            </a:p>
          </p:txBody>
        </p:sp>
        <p:sp>
          <p:nvSpPr>
            <p:cNvPr id="30" name="Oval 29"/>
            <p:cNvSpPr/>
            <p:nvPr/>
          </p:nvSpPr>
          <p:spPr>
            <a:xfrm>
              <a:off x="5848595" y="464877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524685" y="3201544"/>
              <a:ext cx="125305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const_tired</a:t>
              </a:r>
              <a:endParaRPr lang="en-US" dirty="0"/>
            </a:p>
          </p:txBody>
        </p:sp>
        <p:sp>
          <p:nvSpPr>
            <p:cNvPr id="32" name="Oval 31"/>
            <p:cNvSpPr/>
            <p:nvPr/>
          </p:nvSpPr>
          <p:spPr>
            <a:xfrm>
              <a:off x="7907963" y="3792323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cxnSp>
          <p:nvCxnSpPr>
            <p:cNvPr id="33" name="Straight Connector 32"/>
            <p:cNvCxnSpPr>
              <a:stCxn id="28" idx="4"/>
            </p:cNvCxnSpPr>
            <p:nvPr/>
          </p:nvCxnSpPr>
          <p:spPr>
            <a:xfrm>
              <a:off x="6162132" y="3685832"/>
              <a:ext cx="0" cy="280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196634" y="3570876"/>
              <a:ext cx="1" cy="22144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6162132" y="4368717"/>
              <a:ext cx="0" cy="280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6834448" y="4742892"/>
              <a:ext cx="738529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infant</a:t>
              </a:r>
              <a:endParaRPr lang="en-US" dirty="0"/>
            </a:p>
          </p:txBody>
        </p:sp>
        <p:cxnSp>
          <p:nvCxnSpPr>
            <p:cNvPr id="37" name="Straight Connector 36"/>
            <p:cNvCxnSpPr>
              <a:endCxn id="36" idx="1"/>
            </p:cNvCxnSpPr>
            <p:nvPr/>
          </p:nvCxnSpPr>
          <p:spPr>
            <a:xfrm>
              <a:off x="6475203" y="4927558"/>
              <a:ext cx="35924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5353858" y="1926249"/>
              <a:ext cx="0" cy="35103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37441" y="5436595"/>
              <a:ext cx="91440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7441" y="3701608"/>
              <a:ext cx="531641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16735" y="1949164"/>
              <a:ext cx="91440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7003689" y="3921194"/>
              <a:ext cx="520996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any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cxnSp>
          <p:nvCxnSpPr>
            <p:cNvPr id="43" name="Straight Connector 42"/>
            <p:cNvCxnSpPr>
              <a:stCxn id="32" idx="2"/>
              <a:endCxn id="42" idx="3"/>
            </p:cNvCxnSpPr>
            <p:nvPr/>
          </p:nvCxnSpPr>
          <p:spPr>
            <a:xfrm flipH="1">
              <a:off x="7524685" y="4105860"/>
              <a:ext cx="38327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endCxn id="30" idx="7"/>
            </p:cNvCxnSpPr>
            <p:nvPr/>
          </p:nvCxnSpPr>
          <p:spPr>
            <a:xfrm flipH="1">
              <a:off x="6383835" y="4290526"/>
              <a:ext cx="619854" cy="4500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/>
          <p:cNvSpPr txBox="1"/>
          <p:nvPr/>
        </p:nvSpPr>
        <p:spPr>
          <a:xfrm>
            <a:off x="640338" y="1333464"/>
            <a:ext cx="7320333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The set of proofs of a clause is encoded as a factor graph</a:t>
            </a:r>
            <a:endParaRPr lang="en-US" sz="2400" dirty="0"/>
          </a:p>
        </p:txBody>
      </p:sp>
      <p:grpSp>
        <p:nvGrpSpPr>
          <p:cNvPr id="89" name="Group 88"/>
          <p:cNvGrpSpPr/>
          <p:nvPr/>
        </p:nvGrpSpPr>
        <p:grpSpPr>
          <a:xfrm>
            <a:off x="4837910" y="2300389"/>
            <a:ext cx="3804272" cy="870251"/>
            <a:chOff x="4837910" y="2300389"/>
            <a:chExt cx="3804272" cy="870251"/>
          </a:xfrm>
        </p:grpSpPr>
        <p:sp>
          <p:nvSpPr>
            <p:cNvPr id="84" name="TextBox 83"/>
            <p:cNvSpPr txBox="1"/>
            <p:nvPr/>
          </p:nvSpPr>
          <p:spPr>
            <a:xfrm>
              <a:off x="4837910" y="2300389"/>
              <a:ext cx="3804272" cy="369332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status(</a:t>
              </a:r>
              <a:r>
                <a:rPr lang="en-US" dirty="0" err="1"/>
                <a:t>X</a:t>
              </a:r>
              <a:r>
                <a:rPr lang="en-US" dirty="0" err="1" smtClean="0"/>
                <a:t>,tired</a:t>
              </a:r>
              <a:r>
                <a:rPr lang="en-US" dirty="0" smtClean="0"/>
                <a:t>)</a:t>
              </a:r>
              <a:r>
                <a:rPr lang="en-US" dirty="0"/>
                <a:t>:</a:t>
              </a:r>
              <a:r>
                <a:rPr lang="en-US" dirty="0" smtClean="0"/>
                <a:t>- parent</a:t>
              </a:r>
              <a:r>
                <a:rPr lang="en-US" dirty="0"/>
                <a:t>(X</a:t>
              </a:r>
              <a:r>
                <a:rPr lang="en-US" dirty="0" smtClean="0"/>
                <a:t>,W),infant(W)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86" name="Straight Arrow Connector 85"/>
            <p:cNvCxnSpPr/>
            <p:nvPr/>
          </p:nvCxnSpPr>
          <p:spPr>
            <a:xfrm flipH="1">
              <a:off x="7185638" y="2669721"/>
              <a:ext cx="322312" cy="500919"/>
            </a:xfrm>
            <a:prstGeom prst="straightConnector1">
              <a:avLst/>
            </a:prstGeom>
            <a:ln>
              <a:solidFill>
                <a:srgbClr val="008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806676" y="1735466"/>
            <a:ext cx="6575237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Logical variable </a:t>
            </a:r>
            <a:r>
              <a:rPr lang="en-US" sz="2400" dirty="0" smtClean="0">
                <a:sym typeface="Wingdings"/>
              </a:rPr>
              <a:t> random variable; </a:t>
            </a:r>
            <a:r>
              <a:rPr lang="en-US" sz="2400" dirty="0" err="1" smtClean="0">
                <a:sym typeface="Wingdings"/>
              </a:rPr>
              <a:t>literalfactor</a:t>
            </a:r>
            <a:endParaRPr lang="en-US" sz="2400" dirty="0"/>
          </a:p>
        </p:txBody>
      </p:sp>
      <p:sp>
        <p:nvSpPr>
          <p:cNvPr id="48" name="TextBox 47"/>
          <p:cNvSpPr txBox="1"/>
          <p:nvPr/>
        </p:nvSpPr>
        <p:spPr>
          <a:xfrm>
            <a:off x="834462" y="6396335"/>
            <a:ext cx="6802463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Key thing we can do now: </a:t>
            </a:r>
            <a:r>
              <a:rPr lang="en-US" sz="2400" b="1" dirty="0" smtClean="0"/>
              <a:t>weighted proof-counting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932189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Semantics 1/3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31432" y="3589304"/>
            <a:ext cx="627073" cy="627073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81450" y="3718175"/>
            <a:ext cx="63077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child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2316308" y="3580482"/>
            <a:ext cx="627073" cy="62707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191484" y="3709353"/>
            <a:ext cx="90281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brother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4384242" y="3580482"/>
            <a:ext cx="627073" cy="62707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endParaRPr lang="en-US" dirty="0"/>
          </a:p>
        </p:txBody>
      </p:sp>
      <p:cxnSp>
        <p:nvCxnSpPr>
          <p:cNvPr id="12" name="Straight Connector 11"/>
          <p:cNvCxnSpPr>
            <a:stCxn id="6" idx="6"/>
            <a:endCxn id="7" idx="1"/>
          </p:cNvCxnSpPr>
          <p:nvPr/>
        </p:nvCxnSpPr>
        <p:spPr>
          <a:xfrm>
            <a:off x="958505" y="3902841"/>
            <a:ext cx="32294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7" idx="3"/>
            <a:endCxn id="9" idx="2"/>
          </p:cNvCxnSpPr>
          <p:nvPr/>
        </p:nvCxnSpPr>
        <p:spPr>
          <a:xfrm flipV="1">
            <a:off x="1912227" y="3894019"/>
            <a:ext cx="404081" cy="882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9" idx="6"/>
            <a:endCxn id="10" idx="1"/>
          </p:cNvCxnSpPr>
          <p:nvPr/>
        </p:nvCxnSpPr>
        <p:spPr>
          <a:xfrm>
            <a:off x="2943381" y="3894019"/>
            <a:ext cx="24810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10" idx="3"/>
            <a:endCxn id="11" idx="2"/>
          </p:cNvCxnSpPr>
          <p:nvPr/>
        </p:nvCxnSpPr>
        <p:spPr>
          <a:xfrm>
            <a:off x="4094295" y="3894019"/>
            <a:ext cx="28994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36220" y="3016850"/>
            <a:ext cx="351426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uncle(X,Y):-child(X,W),brother(W,Y)</a:t>
            </a:r>
            <a:endParaRPr lang="en-US" dirty="0"/>
          </a:p>
        </p:txBody>
      </p:sp>
      <p:cxnSp>
        <p:nvCxnSpPr>
          <p:cNvPr id="41" name="Straight Connector 40"/>
          <p:cNvCxnSpPr/>
          <p:nvPr/>
        </p:nvCxnSpPr>
        <p:spPr>
          <a:xfrm>
            <a:off x="0" y="2835127"/>
            <a:ext cx="533712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834462" y="6396335"/>
            <a:ext cx="6802463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Key thing we can do now: </a:t>
            </a:r>
            <a:r>
              <a:rPr lang="en-US" sz="2400" b="1" dirty="0" smtClean="0"/>
              <a:t>weighted proof-counting</a:t>
            </a:r>
            <a:endParaRPr lang="en-US" sz="2400" b="1" dirty="0"/>
          </a:p>
        </p:txBody>
      </p:sp>
      <p:pic>
        <p:nvPicPr>
          <p:cNvPr id="51" name="Picture 50" descr="Screen Shot 2016-06-06 at 4.18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11"/>
          <a:stretch/>
        </p:blipFill>
        <p:spPr>
          <a:xfrm>
            <a:off x="3661833" y="1070634"/>
            <a:ext cx="5482167" cy="1422400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331432" y="2092924"/>
            <a:ext cx="2613077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Query: uncle(</a:t>
            </a:r>
            <a:r>
              <a:rPr lang="en-US" sz="2000" dirty="0" err="1" smtClean="0"/>
              <a:t>liam</a:t>
            </a:r>
            <a:r>
              <a:rPr lang="en-US" sz="2000" dirty="0" smtClean="0"/>
              <a:t>, Y) ?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602800" y="4087507"/>
            <a:ext cx="1175200" cy="650625"/>
            <a:chOff x="602800" y="4087507"/>
            <a:chExt cx="1175200" cy="650625"/>
          </a:xfrm>
        </p:grpSpPr>
        <p:sp>
          <p:nvSpPr>
            <p:cNvPr id="54" name="TextBox 53"/>
            <p:cNvSpPr txBox="1"/>
            <p:nvPr/>
          </p:nvSpPr>
          <p:spPr>
            <a:xfrm>
              <a:off x="602800" y="4368800"/>
              <a:ext cx="1175200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 [</a:t>
              </a:r>
              <a:r>
                <a:rPr lang="en-US" dirty="0" err="1" smtClean="0"/>
                <a:t>liam</a:t>
              </a:r>
              <a:r>
                <a:rPr lang="en-US" dirty="0" smtClean="0"/>
                <a:t>=1]</a:t>
              </a:r>
            </a:p>
          </p:txBody>
        </p:sp>
        <p:sp>
          <p:nvSpPr>
            <p:cNvPr id="49" name="Curved Up Arrow 48"/>
            <p:cNvSpPr/>
            <p:nvPr/>
          </p:nvSpPr>
          <p:spPr>
            <a:xfrm>
              <a:off x="834462" y="4087507"/>
              <a:ext cx="943538" cy="281293"/>
            </a:xfrm>
            <a:prstGeom prst="curved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735442" y="4195887"/>
            <a:ext cx="1209068" cy="927624"/>
            <a:chOff x="602800" y="4087507"/>
            <a:chExt cx="1175200" cy="927624"/>
          </a:xfrm>
        </p:grpSpPr>
        <p:sp>
          <p:nvSpPr>
            <p:cNvPr id="61" name="TextBox 60"/>
            <p:cNvSpPr txBox="1"/>
            <p:nvPr/>
          </p:nvSpPr>
          <p:spPr>
            <a:xfrm>
              <a:off x="602800" y="4368800"/>
              <a:ext cx="1175200" cy="646331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[eve=0.99,bob=0.75]</a:t>
              </a:r>
            </a:p>
          </p:txBody>
        </p:sp>
        <p:sp>
          <p:nvSpPr>
            <p:cNvPr id="62" name="Curved Up Arrow 61"/>
            <p:cNvSpPr/>
            <p:nvPr/>
          </p:nvSpPr>
          <p:spPr>
            <a:xfrm>
              <a:off x="834462" y="4087507"/>
              <a:ext cx="943538" cy="281293"/>
            </a:xfrm>
            <a:prstGeom prst="curved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3188249" y="4226021"/>
            <a:ext cx="1812092" cy="658938"/>
            <a:chOff x="393700" y="4087507"/>
            <a:chExt cx="1761332" cy="658938"/>
          </a:xfrm>
        </p:grpSpPr>
        <p:sp>
          <p:nvSpPr>
            <p:cNvPr id="65" name="TextBox 64"/>
            <p:cNvSpPr txBox="1"/>
            <p:nvPr/>
          </p:nvSpPr>
          <p:spPr>
            <a:xfrm>
              <a:off x="393700" y="4377113"/>
              <a:ext cx="1761332" cy="3693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[chip=0.99*0.9]</a:t>
              </a:r>
            </a:p>
          </p:txBody>
        </p:sp>
        <p:sp>
          <p:nvSpPr>
            <p:cNvPr id="66" name="Curved Up Arrow 65"/>
            <p:cNvSpPr/>
            <p:nvPr/>
          </p:nvSpPr>
          <p:spPr>
            <a:xfrm>
              <a:off x="834462" y="4087507"/>
              <a:ext cx="943538" cy="281293"/>
            </a:xfrm>
            <a:prstGeom prst="curved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67" name="Straight Connector 66"/>
          <p:cNvCxnSpPr/>
          <p:nvPr/>
        </p:nvCxnSpPr>
        <p:spPr>
          <a:xfrm>
            <a:off x="0" y="5298927"/>
            <a:ext cx="533712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5337122" y="2610837"/>
            <a:ext cx="3679877" cy="34778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/>
              <a:t>General case for p(</a:t>
            </a:r>
            <a:r>
              <a:rPr lang="en-US" sz="2000" dirty="0" err="1" smtClean="0"/>
              <a:t>c,Y</a:t>
            </a:r>
            <a:r>
              <a:rPr lang="en-US" sz="2000" dirty="0" smtClean="0"/>
              <a:t>): 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initialize the evidence variable X to a one-hot vector for c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wait for BP to converge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read off the message </a:t>
            </a:r>
            <a:r>
              <a:rPr lang="en-US" sz="2000" b="1" dirty="0" smtClean="0"/>
              <a:t>y </a:t>
            </a:r>
            <a:r>
              <a:rPr lang="en-US" sz="2000" dirty="0" smtClean="0"/>
              <a:t>that would be sent from </a:t>
            </a:r>
            <a:r>
              <a:rPr lang="en-US" sz="2000" dirty="0"/>
              <a:t>the output </a:t>
            </a:r>
            <a:r>
              <a:rPr lang="en-US" sz="2000" dirty="0" smtClean="0"/>
              <a:t>variable Y.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/>
              <a:t>un-normalized </a:t>
            </a:r>
            <a:r>
              <a:rPr lang="en-US" sz="2000" dirty="0" err="1" smtClean="0"/>
              <a:t>prob</a:t>
            </a:r>
            <a:r>
              <a:rPr lang="en-US" sz="2000" dirty="0" smtClean="0"/>
              <a:t> </a:t>
            </a:r>
          </a:p>
          <a:p>
            <a:pPr marL="342900" indent="-342900">
              <a:buFont typeface="Arial"/>
              <a:buChar char="•"/>
            </a:pPr>
            <a:r>
              <a:rPr lang="en-US" sz="2000" b="1" dirty="0" smtClean="0"/>
              <a:t>y</a:t>
            </a:r>
            <a:r>
              <a:rPr lang="en-US" sz="2000" dirty="0" smtClean="0"/>
              <a:t>[d] is the </a:t>
            </a:r>
            <a:r>
              <a:rPr lang="en-US" sz="2000" b="1" dirty="0" smtClean="0"/>
              <a:t>weighted number of proofs supporting </a:t>
            </a:r>
            <a:r>
              <a:rPr lang="en-US" sz="2000" dirty="0" smtClean="0"/>
              <a:t>p(</a:t>
            </a:r>
            <a:r>
              <a:rPr lang="en-US" sz="2000" dirty="0" err="1" smtClean="0"/>
              <a:t>c,d</a:t>
            </a:r>
            <a:r>
              <a:rPr lang="en-US" sz="2000" dirty="0" smtClean="0"/>
              <a:t>) using this clause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19464" y="4195887"/>
            <a:ext cx="34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5" name="Oval Callout 4"/>
          <p:cNvSpPr/>
          <p:nvPr/>
        </p:nvSpPr>
        <p:spPr>
          <a:xfrm>
            <a:off x="331432" y="5123511"/>
            <a:ext cx="4668910" cy="1167222"/>
          </a:xfrm>
          <a:prstGeom prst="wedgeEllipseCallout">
            <a:avLst>
              <a:gd name="adj1" fmla="val 19102"/>
              <a:gd name="adj2" fmla="val -137701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 </a:t>
            </a:r>
            <a:r>
              <a:rPr lang="en-US" dirty="0" err="1" smtClean="0"/>
              <a:t>msg</a:t>
            </a:r>
            <a:r>
              <a:rPr lang="en-US" dirty="0" smtClean="0"/>
              <a:t> for brother is sparse mat multiply: </a:t>
            </a:r>
            <a:r>
              <a:rPr lang="en-US" b="1" dirty="0" err="1" smtClean="0"/>
              <a:t>v</a:t>
            </a:r>
            <a:r>
              <a:rPr lang="en-US" baseline="-25000" dirty="0" err="1" smtClean="0"/>
              <a:t>W</a:t>
            </a:r>
            <a:r>
              <a:rPr lang="en-US" dirty="0" smtClean="0"/>
              <a:t> </a:t>
            </a:r>
            <a:r>
              <a:rPr lang="en-US" dirty="0" err="1" smtClean="0"/>
              <a:t>M</a:t>
            </a:r>
            <a:r>
              <a:rPr lang="en-US" baseline="-25000" dirty="0" err="1" smtClean="0"/>
              <a:t>brother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416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3" grpId="0"/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Semantics 1/3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2812212"/>
            <a:ext cx="9164706" cy="3510349"/>
            <a:chOff x="16735" y="1926249"/>
            <a:chExt cx="9164706" cy="3510349"/>
          </a:xfrm>
        </p:grpSpPr>
        <p:sp>
          <p:nvSpPr>
            <p:cNvPr id="6" name="Oval 5"/>
            <p:cNvSpPr/>
            <p:nvPr/>
          </p:nvSpPr>
          <p:spPr>
            <a:xfrm>
              <a:off x="348167" y="2687650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98185" y="2832212"/>
              <a:ext cx="630777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child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2333043" y="269451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208219" y="2823390"/>
              <a:ext cx="90281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brother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4400977" y="269451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cxnSp>
          <p:nvCxnSpPr>
            <p:cNvPr id="12" name="Straight Connector 11"/>
            <p:cNvCxnSpPr>
              <a:stCxn id="6" idx="6"/>
              <a:endCxn id="7" idx="1"/>
            </p:cNvCxnSpPr>
            <p:nvPr/>
          </p:nvCxnSpPr>
          <p:spPr>
            <a:xfrm>
              <a:off x="975240" y="3001187"/>
              <a:ext cx="322945" cy="156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7" idx="3"/>
              <a:endCxn id="9" idx="2"/>
            </p:cNvCxnSpPr>
            <p:nvPr/>
          </p:nvCxnSpPr>
          <p:spPr>
            <a:xfrm flipV="1">
              <a:off x="1928962" y="3008056"/>
              <a:ext cx="404081" cy="882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stCxn id="9" idx="6"/>
              <a:endCxn id="10" idx="1"/>
            </p:cNvCxnSpPr>
            <p:nvPr/>
          </p:nvCxnSpPr>
          <p:spPr>
            <a:xfrm>
              <a:off x="2960116" y="3008056"/>
              <a:ext cx="248103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10" idx="3"/>
              <a:endCxn id="11" idx="2"/>
            </p:cNvCxnSpPr>
            <p:nvPr/>
          </p:nvCxnSpPr>
          <p:spPr>
            <a:xfrm>
              <a:off x="4111030" y="3008056"/>
              <a:ext cx="28994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952955" y="2130887"/>
              <a:ext cx="351426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uncle(X,Y):-child(X,W),brother(W,Y)</a:t>
              </a:r>
              <a:endParaRPr lang="en-US" dirty="0"/>
            </a:p>
          </p:txBody>
        </p:sp>
        <p:sp>
          <p:nvSpPr>
            <p:cNvPr id="17" name="Oval 16"/>
            <p:cNvSpPr/>
            <p:nvPr/>
          </p:nvSpPr>
          <p:spPr>
            <a:xfrm>
              <a:off x="384214" y="4012137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298185" y="4141008"/>
              <a:ext cx="620683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aunt</a:t>
              </a:r>
              <a:endParaRPr lang="en-US" dirty="0"/>
            </a:p>
          </p:txBody>
        </p:sp>
        <p:sp>
          <p:nvSpPr>
            <p:cNvPr id="19" name="Oval 18"/>
            <p:cNvSpPr/>
            <p:nvPr/>
          </p:nvSpPr>
          <p:spPr>
            <a:xfrm>
              <a:off x="2159745" y="4021706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19127" y="4141008"/>
              <a:ext cx="991903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husband</a:t>
              </a:r>
              <a:endParaRPr lang="en-US" dirty="0"/>
            </a:p>
          </p:txBody>
        </p:sp>
        <p:sp>
          <p:nvSpPr>
            <p:cNvPr id="21" name="Oval 20"/>
            <p:cNvSpPr/>
            <p:nvPr/>
          </p:nvSpPr>
          <p:spPr>
            <a:xfrm>
              <a:off x="4400977" y="4012137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cxnSp>
          <p:nvCxnSpPr>
            <p:cNvPr id="22" name="Straight Connector 21"/>
            <p:cNvCxnSpPr>
              <a:stCxn id="17" idx="6"/>
              <a:endCxn id="18" idx="1"/>
            </p:cNvCxnSpPr>
            <p:nvPr/>
          </p:nvCxnSpPr>
          <p:spPr>
            <a:xfrm>
              <a:off x="1011287" y="4325674"/>
              <a:ext cx="28689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stCxn id="18" idx="3"/>
              <a:endCxn id="19" idx="2"/>
            </p:cNvCxnSpPr>
            <p:nvPr/>
          </p:nvCxnSpPr>
          <p:spPr>
            <a:xfrm>
              <a:off x="1918868" y="4325674"/>
              <a:ext cx="240877" cy="956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stCxn id="19" idx="6"/>
              <a:endCxn id="20" idx="1"/>
            </p:cNvCxnSpPr>
            <p:nvPr/>
          </p:nvCxnSpPr>
          <p:spPr>
            <a:xfrm flipV="1">
              <a:off x="2786818" y="4325674"/>
              <a:ext cx="332309" cy="956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0" idx="3"/>
              <a:endCxn id="21" idx="2"/>
            </p:cNvCxnSpPr>
            <p:nvPr/>
          </p:nvCxnSpPr>
          <p:spPr>
            <a:xfrm>
              <a:off x="4111030" y="4325674"/>
              <a:ext cx="28994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952955" y="4906520"/>
              <a:ext cx="358843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uncle(X,Y):-aunt(X,W),husband(W,Y)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723697" y="1949164"/>
              <a:ext cx="3051248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status(X,T):</a:t>
              </a:r>
              <a:r>
                <a:rPr lang="en-US" dirty="0" smtClean="0"/>
                <a:t>-</a:t>
              </a:r>
            </a:p>
            <a:p>
              <a:r>
                <a:rPr lang="en-US" dirty="0"/>
                <a:t>	</a:t>
              </a:r>
              <a:r>
                <a:rPr lang="en-US" dirty="0" smtClean="0"/>
                <a:t>const_tired(T),child(</a:t>
              </a:r>
              <a:r>
                <a:rPr lang="en-US" dirty="0"/>
                <a:t>X</a:t>
              </a:r>
              <a:r>
                <a:rPr lang="en-US" dirty="0" smtClean="0"/>
                <a:t>,W),</a:t>
              </a:r>
            </a:p>
            <a:p>
              <a:r>
                <a:rPr lang="en-US" dirty="0"/>
                <a:t>	</a:t>
              </a:r>
              <a:r>
                <a:rPr lang="en-US" dirty="0" smtClean="0"/>
                <a:t>infant(W),</a:t>
              </a:r>
              <a:r>
                <a:rPr lang="en-US" dirty="0" smtClean="0">
                  <a:solidFill>
                    <a:schemeClr val="bg1">
                      <a:lumMod val="50000"/>
                    </a:schemeClr>
                  </a:solidFill>
                </a:rPr>
                <a:t>any(T,W).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5848595" y="3058759"/>
              <a:ext cx="627073" cy="627073"/>
            </a:xfrm>
            <a:prstGeom prst="ellipse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10" y="3975048"/>
              <a:ext cx="630777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child</a:t>
              </a:r>
              <a:endParaRPr lang="en-US" dirty="0"/>
            </a:p>
          </p:txBody>
        </p:sp>
        <p:sp>
          <p:nvSpPr>
            <p:cNvPr id="30" name="Oval 29"/>
            <p:cNvSpPr/>
            <p:nvPr/>
          </p:nvSpPr>
          <p:spPr>
            <a:xfrm>
              <a:off x="5848595" y="4648779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524685" y="3201544"/>
              <a:ext cx="125305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const_tired</a:t>
              </a:r>
              <a:endParaRPr lang="en-US" dirty="0"/>
            </a:p>
          </p:txBody>
        </p:sp>
        <p:sp>
          <p:nvSpPr>
            <p:cNvPr id="32" name="Oval 31"/>
            <p:cNvSpPr/>
            <p:nvPr/>
          </p:nvSpPr>
          <p:spPr>
            <a:xfrm>
              <a:off x="7907963" y="3792323"/>
              <a:ext cx="627073" cy="62707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cxnSp>
          <p:nvCxnSpPr>
            <p:cNvPr id="33" name="Straight Connector 32"/>
            <p:cNvCxnSpPr>
              <a:stCxn id="28" idx="4"/>
            </p:cNvCxnSpPr>
            <p:nvPr/>
          </p:nvCxnSpPr>
          <p:spPr>
            <a:xfrm>
              <a:off x="6162132" y="3685832"/>
              <a:ext cx="0" cy="280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196634" y="3570876"/>
              <a:ext cx="1" cy="22144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6162132" y="4368717"/>
              <a:ext cx="0" cy="280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6834448" y="4742892"/>
              <a:ext cx="738529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infant</a:t>
              </a:r>
              <a:endParaRPr lang="en-US" dirty="0"/>
            </a:p>
          </p:txBody>
        </p:sp>
        <p:cxnSp>
          <p:nvCxnSpPr>
            <p:cNvPr id="37" name="Straight Connector 36"/>
            <p:cNvCxnSpPr>
              <a:endCxn id="36" idx="1"/>
            </p:cNvCxnSpPr>
            <p:nvPr/>
          </p:nvCxnSpPr>
          <p:spPr>
            <a:xfrm>
              <a:off x="6475203" y="4927558"/>
              <a:ext cx="35924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5353858" y="1926249"/>
              <a:ext cx="0" cy="35103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37441" y="5436595"/>
              <a:ext cx="91440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7441" y="3701608"/>
              <a:ext cx="531641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16735" y="1949164"/>
              <a:ext cx="91440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7003689" y="3921194"/>
              <a:ext cx="520996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any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cxnSp>
          <p:nvCxnSpPr>
            <p:cNvPr id="43" name="Straight Connector 42"/>
            <p:cNvCxnSpPr>
              <a:stCxn id="32" idx="2"/>
              <a:endCxn id="42" idx="3"/>
            </p:cNvCxnSpPr>
            <p:nvPr/>
          </p:nvCxnSpPr>
          <p:spPr>
            <a:xfrm flipH="1">
              <a:off x="7524685" y="4105860"/>
              <a:ext cx="38327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endCxn id="30" idx="7"/>
            </p:cNvCxnSpPr>
            <p:nvPr/>
          </p:nvCxnSpPr>
          <p:spPr>
            <a:xfrm flipH="1">
              <a:off x="6383835" y="4290526"/>
              <a:ext cx="619854" cy="4500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/>
          <p:cNvSpPr txBox="1"/>
          <p:nvPr/>
        </p:nvSpPr>
        <p:spPr>
          <a:xfrm>
            <a:off x="834462" y="6396335"/>
            <a:ext cx="6802463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Key thing we can do now: </a:t>
            </a:r>
            <a:r>
              <a:rPr lang="en-US" sz="2400" b="1" dirty="0" smtClean="0"/>
              <a:t>weighted proof-counting</a:t>
            </a:r>
            <a:endParaRPr lang="en-US" sz="2400" b="1" dirty="0"/>
          </a:p>
        </p:txBody>
      </p:sp>
      <p:sp>
        <p:nvSpPr>
          <p:cNvPr id="3" name="Rounded Rectangular Callout 2"/>
          <p:cNvSpPr/>
          <p:nvPr/>
        </p:nvSpPr>
        <p:spPr>
          <a:xfrm>
            <a:off x="474133" y="1417638"/>
            <a:ext cx="2628259" cy="1003829"/>
          </a:xfrm>
          <a:prstGeom prst="wedgeRoundRectCallout">
            <a:avLst>
              <a:gd name="adj1" fmla="val 34575"/>
              <a:gd name="adj2" fmla="val 114793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For chain joins BP performs a random walk (without damping)</a:t>
            </a:r>
            <a:endParaRPr lang="en-US" dirty="0"/>
          </a:p>
        </p:txBody>
      </p:sp>
      <p:sp>
        <p:nvSpPr>
          <p:cNvPr id="50" name="Rounded Rectangular Callout 49"/>
          <p:cNvSpPr/>
          <p:nvPr/>
        </p:nvSpPr>
        <p:spPr>
          <a:xfrm>
            <a:off x="3325855" y="1417638"/>
            <a:ext cx="2819542" cy="1003829"/>
          </a:xfrm>
          <a:prstGeom prst="wedgeRoundRectCallout">
            <a:avLst>
              <a:gd name="adj1" fmla="val 34143"/>
              <a:gd name="adj2" fmla="val 11031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 we can handle more complex clauses as well  </a:t>
            </a:r>
            <a:endParaRPr lang="en-US" dirty="0"/>
          </a:p>
        </p:txBody>
      </p:sp>
      <p:sp>
        <p:nvSpPr>
          <p:cNvPr id="51" name="Rounded Rectangular Callout 50"/>
          <p:cNvSpPr/>
          <p:nvPr/>
        </p:nvSpPr>
        <p:spPr>
          <a:xfrm>
            <a:off x="6369652" y="1224793"/>
            <a:ext cx="2819542" cy="1003829"/>
          </a:xfrm>
          <a:prstGeom prst="wedgeRoundRectCallout">
            <a:avLst>
              <a:gd name="adj1" fmla="val -64951"/>
              <a:gd name="adj2" fmla="val 3340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 currently Tensor log only handles </a:t>
            </a:r>
            <a:r>
              <a:rPr lang="en-US" dirty="0" err="1" smtClean="0"/>
              <a:t>polytrees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68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288" y="53118"/>
            <a:ext cx="8862712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</a:t>
            </a:r>
            <a:r>
              <a:rPr lang="en-US" sz="3200" b="1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Using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[CIKM 2013,EMNLP 2014, MLJ 2015, IJCAI 2015, ACL 2015, IJCAI 2016]</a:t>
            </a:r>
            <a:endParaRPr lang="en-US" sz="3600" dirty="0"/>
          </a:p>
        </p:txBody>
      </p:sp>
      <p:pic>
        <p:nvPicPr>
          <p:cNvPr id="5" name="Picture 4" descr="Screen Shot 2015-03-18 at 10.37.31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66"/>
          <a:stretch/>
        </p:blipFill>
        <p:spPr bwMode="auto">
          <a:xfrm>
            <a:off x="1200327" y="2284224"/>
            <a:ext cx="7080376" cy="443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94385" y="1355193"/>
            <a:ext cx="8489792" cy="70788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/>
              <a:t>Query answering: indirect queries requiring chains of reasoning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KB Completion: exploits redundancy in the </a:t>
            </a:r>
            <a:r>
              <a:rPr lang="en-US" sz="2000" dirty="0" smtClean="0"/>
              <a:t>KB + chains to infer missing facts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6199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 Semantics 2/3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79401" y="1326859"/>
            <a:ext cx="8500120" cy="120032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Given a query type (inputs, and outputs) replace BP on factor graph with a </a:t>
            </a:r>
            <a:r>
              <a:rPr lang="en-US" sz="2400" b="1" dirty="0" smtClean="0"/>
              <a:t>function</a:t>
            </a:r>
            <a:r>
              <a:rPr lang="en-US" sz="2400" dirty="0" smtClean="0"/>
              <a:t> to compute the series of </a:t>
            </a:r>
            <a:r>
              <a:rPr lang="en-US" sz="2400" b="1" dirty="0" smtClean="0"/>
              <a:t>messages </a:t>
            </a:r>
            <a:r>
              <a:rPr lang="en-US" sz="2400" dirty="0" smtClean="0"/>
              <a:t>that will be passed, given an input…</a:t>
            </a:r>
            <a:endParaRPr lang="en-US" sz="2400" b="1" dirty="0"/>
          </a:p>
        </p:txBody>
      </p:sp>
      <p:pic>
        <p:nvPicPr>
          <p:cNvPr id="8" name="Picture 7" descr="Screen Shot 2016-05-12 at 3.49.0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45" y="5444451"/>
            <a:ext cx="8854966" cy="1277386"/>
          </a:xfrm>
          <a:prstGeom prst="rect">
            <a:avLst/>
          </a:prstGeom>
        </p:spPr>
      </p:pic>
      <p:sp>
        <p:nvSpPr>
          <p:cNvPr id="46" name="Down Arrow 45"/>
          <p:cNvSpPr/>
          <p:nvPr/>
        </p:nvSpPr>
        <p:spPr>
          <a:xfrm>
            <a:off x="3958897" y="5158828"/>
            <a:ext cx="411655" cy="42917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/>
          <p:cNvGrpSpPr/>
          <p:nvPr/>
        </p:nvGrpSpPr>
        <p:grpSpPr>
          <a:xfrm>
            <a:off x="7458959" y="4020202"/>
            <a:ext cx="1320562" cy="1424249"/>
            <a:chOff x="6469983" y="1626263"/>
            <a:chExt cx="1320562" cy="1424249"/>
          </a:xfrm>
        </p:grpSpPr>
        <p:sp>
          <p:nvSpPr>
            <p:cNvPr id="52" name="TextBox 51"/>
            <p:cNvSpPr txBox="1"/>
            <p:nvPr/>
          </p:nvSpPr>
          <p:spPr>
            <a:xfrm>
              <a:off x="6469983" y="1626263"/>
              <a:ext cx="1320562" cy="92333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 smtClean="0"/>
                <a:t>can run </a:t>
              </a:r>
              <a:r>
                <a:rPr lang="en-US" dirty="0" err="1" smtClean="0"/>
                <a:t>backprop</a:t>
              </a:r>
              <a:r>
                <a:rPr lang="en-US" dirty="0" smtClean="0"/>
                <a:t> on these</a:t>
              </a:r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 flipH="1">
              <a:off x="7185638" y="2549593"/>
              <a:ext cx="322312" cy="500919"/>
            </a:xfrm>
            <a:prstGeom prst="straightConnector1">
              <a:avLst/>
            </a:prstGeom>
            <a:ln>
              <a:solidFill>
                <a:srgbClr val="008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 descr="Screen Shot 2016-06-06 at 5.13.20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3"/>
          <a:stretch/>
        </p:blipFill>
        <p:spPr>
          <a:xfrm>
            <a:off x="760290" y="2676570"/>
            <a:ext cx="6393348" cy="24822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3570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 Semantics 3/3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4575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79401" y="1326859"/>
            <a:ext cx="8500120" cy="83099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We can combine these functions compositionally: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multiple clauses defining the same predicate: add the outputs!</a:t>
            </a:r>
            <a:endParaRPr lang="en-US" sz="2400" dirty="0"/>
          </a:p>
        </p:txBody>
      </p:sp>
      <p:pic>
        <p:nvPicPr>
          <p:cNvPr id="6" name="Picture 5" descr="Screen Shot 2016-06-06 at 5.13.2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3" r="41622"/>
          <a:stretch/>
        </p:blipFill>
        <p:spPr>
          <a:xfrm>
            <a:off x="760290" y="2927130"/>
            <a:ext cx="3732333" cy="24822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07164" y="2927130"/>
            <a:ext cx="38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r1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07164" y="4938632"/>
            <a:ext cx="38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r2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36921" y="3050384"/>
            <a:ext cx="3223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</a:rPr>
              <a:t>g</a:t>
            </a:r>
            <a:r>
              <a:rPr lang="en-US" sz="2400" baseline="-25000" dirty="0" smtClean="0">
                <a:solidFill>
                  <a:srgbClr val="008000"/>
                </a:solidFill>
              </a:rPr>
              <a:t>io</a:t>
            </a:r>
            <a:r>
              <a:rPr lang="en-US" sz="2400" baseline="30000" dirty="0" smtClean="0">
                <a:solidFill>
                  <a:srgbClr val="008000"/>
                </a:solidFill>
              </a:rPr>
              <a:t>r1</a:t>
            </a:r>
            <a:r>
              <a:rPr lang="en-US" sz="2400" dirty="0" smtClean="0">
                <a:solidFill>
                  <a:srgbClr val="008000"/>
                </a:solidFill>
              </a:rPr>
              <a:t>(</a:t>
            </a:r>
            <a:r>
              <a:rPr lang="en-US" sz="2400" b="1" dirty="0" smtClean="0">
                <a:solidFill>
                  <a:srgbClr val="008000"/>
                </a:solidFill>
              </a:rPr>
              <a:t>u</a:t>
            </a:r>
            <a:r>
              <a:rPr lang="en-US" sz="2400" dirty="0" smtClean="0">
                <a:solidFill>
                  <a:srgbClr val="008000"/>
                </a:solidFill>
              </a:rPr>
              <a:t>) = { …  return </a:t>
            </a:r>
            <a:r>
              <a:rPr lang="en-US" sz="2400" dirty="0" err="1" smtClean="0">
                <a:solidFill>
                  <a:srgbClr val="008000"/>
                </a:solidFill>
              </a:rPr>
              <a:t>v</a:t>
            </a:r>
            <a:r>
              <a:rPr lang="en-US" sz="2400" baseline="-25000" dirty="0" err="1" smtClean="0">
                <a:solidFill>
                  <a:srgbClr val="008000"/>
                </a:solidFill>
              </a:rPr>
              <a:t>Y</a:t>
            </a:r>
            <a:r>
              <a:rPr lang="en-US" sz="2400" baseline="-25000" dirty="0" smtClean="0">
                <a:solidFill>
                  <a:srgbClr val="008000"/>
                </a:solidFill>
              </a:rPr>
              <a:t>;</a:t>
            </a:r>
            <a:r>
              <a:rPr lang="en-US" sz="2400" dirty="0" smtClean="0">
                <a:solidFill>
                  <a:srgbClr val="008000"/>
                </a:solidFill>
              </a:rPr>
              <a:t> }</a:t>
            </a:r>
            <a:endParaRPr lang="en-US" sz="2400" baseline="30000" dirty="0">
              <a:solidFill>
                <a:srgbClr val="008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36921" y="4217733"/>
            <a:ext cx="3223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g</a:t>
            </a:r>
            <a:r>
              <a:rPr lang="en-US" sz="2400" baseline="-25000" dirty="0" smtClean="0">
                <a:solidFill>
                  <a:srgbClr val="0000FF"/>
                </a:solidFill>
              </a:rPr>
              <a:t>io</a:t>
            </a:r>
            <a:r>
              <a:rPr lang="en-US" sz="2400" baseline="30000" dirty="0" smtClean="0">
                <a:solidFill>
                  <a:srgbClr val="0000FF"/>
                </a:solidFill>
              </a:rPr>
              <a:t>r2</a:t>
            </a:r>
            <a:r>
              <a:rPr lang="en-US" sz="2400" dirty="0">
                <a:solidFill>
                  <a:srgbClr val="0000FF"/>
                </a:solidFill>
              </a:rPr>
              <a:t>(</a:t>
            </a:r>
            <a:r>
              <a:rPr lang="en-US" sz="2400" b="1" dirty="0">
                <a:solidFill>
                  <a:srgbClr val="0000FF"/>
                </a:solidFill>
              </a:rPr>
              <a:t>u</a:t>
            </a:r>
            <a:r>
              <a:rPr lang="en-US" sz="2400" dirty="0">
                <a:solidFill>
                  <a:srgbClr val="0000FF"/>
                </a:solidFill>
              </a:rPr>
              <a:t>) </a:t>
            </a:r>
            <a:r>
              <a:rPr lang="en-US" sz="2400" dirty="0" smtClean="0">
                <a:solidFill>
                  <a:srgbClr val="0000FF"/>
                </a:solidFill>
              </a:rPr>
              <a:t> = { …  return </a:t>
            </a:r>
            <a:r>
              <a:rPr lang="en-US" sz="2400" dirty="0" err="1" smtClean="0">
                <a:solidFill>
                  <a:srgbClr val="0000FF"/>
                </a:solidFill>
              </a:rPr>
              <a:t>v</a:t>
            </a:r>
            <a:r>
              <a:rPr lang="en-US" sz="2400" baseline="-25000" dirty="0" err="1" smtClean="0">
                <a:solidFill>
                  <a:srgbClr val="0000FF"/>
                </a:solidFill>
              </a:rPr>
              <a:t>Y</a:t>
            </a:r>
            <a:r>
              <a:rPr lang="en-US" sz="2400" baseline="-25000" dirty="0" smtClean="0">
                <a:solidFill>
                  <a:srgbClr val="0000FF"/>
                </a:solidFill>
              </a:rPr>
              <a:t>;</a:t>
            </a:r>
            <a:r>
              <a:rPr lang="en-US" sz="2400" dirty="0" smtClean="0">
                <a:solidFill>
                  <a:srgbClr val="0000FF"/>
                </a:solidFill>
              </a:rPr>
              <a:t> }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11564" y="5307964"/>
            <a:ext cx="366724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g</a:t>
            </a:r>
            <a:r>
              <a:rPr lang="en-US" sz="2400" baseline="-25000" dirty="0" err="1" smtClean="0"/>
              <a:t>io</a:t>
            </a:r>
            <a:r>
              <a:rPr lang="en-US" sz="2400" baseline="30000" dirty="0" err="1" smtClean="0"/>
              <a:t>uncle</a:t>
            </a:r>
            <a:r>
              <a:rPr lang="en-US" sz="2400" dirty="0"/>
              <a:t>(</a:t>
            </a:r>
            <a:r>
              <a:rPr lang="en-US" sz="2400" b="1" dirty="0"/>
              <a:t>u</a:t>
            </a:r>
            <a:r>
              <a:rPr lang="en-US" sz="2400" dirty="0"/>
              <a:t>) </a:t>
            </a:r>
            <a:r>
              <a:rPr lang="en-US" sz="2400" dirty="0" smtClean="0"/>
              <a:t> = </a:t>
            </a:r>
            <a:r>
              <a:rPr lang="en-US" sz="2400" dirty="0">
                <a:solidFill>
                  <a:srgbClr val="008000"/>
                </a:solidFill>
              </a:rPr>
              <a:t>g</a:t>
            </a:r>
            <a:r>
              <a:rPr lang="en-US" sz="2400" baseline="-25000" dirty="0">
                <a:solidFill>
                  <a:srgbClr val="008000"/>
                </a:solidFill>
              </a:rPr>
              <a:t>io</a:t>
            </a:r>
            <a:r>
              <a:rPr lang="en-US" sz="2400" baseline="30000" dirty="0">
                <a:solidFill>
                  <a:srgbClr val="008000"/>
                </a:solidFill>
              </a:rPr>
              <a:t>r1</a:t>
            </a:r>
            <a:r>
              <a:rPr lang="en-US" sz="2400" dirty="0">
                <a:solidFill>
                  <a:srgbClr val="008000"/>
                </a:solidFill>
              </a:rPr>
              <a:t>(</a:t>
            </a:r>
            <a:r>
              <a:rPr lang="en-US" sz="2400" b="1" dirty="0">
                <a:solidFill>
                  <a:srgbClr val="008000"/>
                </a:solidFill>
              </a:rPr>
              <a:t>u</a:t>
            </a:r>
            <a:r>
              <a:rPr lang="en-US" sz="2400" dirty="0">
                <a:solidFill>
                  <a:srgbClr val="008000"/>
                </a:solidFill>
              </a:rPr>
              <a:t>) </a:t>
            </a:r>
            <a:r>
              <a:rPr lang="en-US" sz="2400" dirty="0" smtClean="0">
                <a:solidFill>
                  <a:srgbClr val="008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+</a:t>
            </a:r>
            <a:r>
              <a:rPr lang="en-US" sz="2400" dirty="0" smtClean="0">
                <a:solidFill>
                  <a:srgbClr val="008000"/>
                </a:solidFill>
              </a:rPr>
              <a:t> </a:t>
            </a:r>
            <a:r>
              <a:rPr lang="en-US" sz="2400" dirty="0">
                <a:solidFill>
                  <a:srgbClr val="0000FF"/>
                </a:solidFill>
              </a:rPr>
              <a:t>g</a:t>
            </a:r>
            <a:r>
              <a:rPr lang="en-US" sz="2400" baseline="-25000" dirty="0">
                <a:solidFill>
                  <a:srgbClr val="0000FF"/>
                </a:solidFill>
              </a:rPr>
              <a:t>io</a:t>
            </a:r>
            <a:r>
              <a:rPr lang="en-US" sz="2400" baseline="30000" dirty="0">
                <a:solidFill>
                  <a:srgbClr val="0000FF"/>
                </a:solidFill>
              </a:rPr>
              <a:t>r2</a:t>
            </a:r>
            <a:r>
              <a:rPr lang="en-US" sz="2400" dirty="0">
                <a:solidFill>
                  <a:srgbClr val="0000FF"/>
                </a:solidFill>
              </a:rPr>
              <a:t>(</a:t>
            </a:r>
            <a:r>
              <a:rPr lang="en-US" sz="2400" b="1" dirty="0">
                <a:solidFill>
                  <a:srgbClr val="0000FF"/>
                </a:solidFill>
              </a:rPr>
              <a:t>u</a:t>
            </a:r>
            <a:r>
              <a:rPr lang="en-US" sz="2400" dirty="0">
                <a:solidFill>
                  <a:srgbClr val="0000FF"/>
                </a:solidFill>
              </a:rPr>
              <a:t>) </a:t>
            </a:r>
            <a:r>
              <a:rPr lang="en-US" sz="2400" dirty="0" smtClean="0">
                <a:solidFill>
                  <a:srgbClr val="008000"/>
                </a:solidFill>
              </a:rPr>
              <a:t> </a:t>
            </a:r>
            <a:endParaRPr lang="en-US" sz="2400" baseline="30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8936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720138" cy="1143000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 Learning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279401" y="1326859"/>
            <a:ext cx="8500120" cy="2308324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This gives us a numeric function</a:t>
            </a:r>
            <a:r>
              <a:rPr lang="en-US" sz="2400" dirty="0"/>
              <a:t>:   </a:t>
            </a:r>
            <a:r>
              <a:rPr lang="en-US" sz="2400" b="1" dirty="0" smtClean="0"/>
              <a:t>y = </a:t>
            </a:r>
            <a:r>
              <a:rPr lang="en-US" sz="2400" dirty="0" err="1" smtClean="0"/>
              <a:t>g</a:t>
            </a:r>
            <a:r>
              <a:rPr lang="en-US" sz="2400" baseline="-25000" dirty="0" err="1" smtClean="0"/>
              <a:t>io</a:t>
            </a:r>
            <a:r>
              <a:rPr lang="en-US" sz="2400" baseline="30000" dirty="0" err="1" smtClean="0"/>
              <a:t>uncle</a:t>
            </a:r>
            <a:r>
              <a:rPr lang="en-US" sz="2400" dirty="0" smtClean="0"/>
              <a:t>(</a:t>
            </a:r>
            <a:r>
              <a:rPr lang="en-US" sz="2400" b="1" dirty="0" err="1" smtClean="0"/>
              <a:t>u</a:t>
            </a:r>
            <a:r>
              <a:rPr lang="en-US" sz="2400" baseline="-25000" dirty="0" err="1" smtClean="0"/>
              <a:t>a</a:t>
            </a:r>
            <a:r>
              <a:rPr lang="en-US" sz="2400" dirty="0" smtClean="0"/>
              <a:t>) </a:t>
            </a:r>
          </a:p>
          <a:p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y </a:t>
            </a:r>
            <a:r>
              <a:rPr lang="en-US" sz="2400" dirty="0" smtClean="0"/>
              <a:t>encodes </a:t>
            </a:r>
            <a:r>
              <a:rPr lang="en-US" sz="2400" i="1" dirty="0" smtClean="0"/>
              <a:t>{</a:t>
            </a:r>
            <a:r>
              <a:rPr lang="en-US" sz="2400" i="1" dirty="0" err="1" smtClean="0"/>
              <a:t>b:uncle</a:t>
            </a:r>
            <a:r>
              <a:rPr lang="en-US" sz="2400" i="1" dirty="0" smtClean="0"/>
              <a:t>(</a:t>
            </a:r>
            <a:r>
              <a:rPr lang="en-US" sz="2400" i="1" dirty="0" err="1" smtClean="0"/>
              <a:t>a,b</a:t>
            </a:r>
            <a:r>
              <a:rPr lang="en-US" sz="2400" i="1" dirty="0" smtClean="0"/>
              <a:t>)} </a:t>
            </a:r>
            <a:r>
              <a:rPr lang="en-US" sz="2400" dirty="0" smtClean="0"/>
              <a:t>is true and </a:t>
            </a:r>
            <a:r>
              <a:rPr lang="en-US" sz="2400" b="1" dirty="0" smtClean="0"/>
              <a:t>y</a:t>
            </a:r>
            <a:r>
              <a:rPr lang="en-US" sz="2400" dirty="0" smtClean="0"/>
              <a:t>[b]=</a:t>
            </a:r>
            <a:r>
              <a:rPr lang="en-US" sz="2400" dirty="0" err="1" smtClean="0"/>
              <a:t>conf</a:t>
            </a:r>
            <a:r>
              <a:rPr lang="en-US" sz="2400" dirty="0" smtClean="0"/>
              <a:t> in uncle(</a:t>
            </a:r>
            <a:r>
              <a:rPr lang="en-US" sz="2400" dirty="0" err="1" smtClean="0"/>
              <a:t>a,b</a:t>
            </a:r>
            <a:r>
              <a:rPr lang="en-US" sz="2400" dirty="0" smtClean="0"/>
              <a:t>)</a:t>
            </a:r>
          </a:p>
          <a:p>
            <a:pPr marL="342900" indent="-342900">
              <a:buFont typeface="Arial"/>
              <a:buChar char="•"/>
            </a:pPr>
            <a:endParaRPr lang="en-US" sz="2400" dirty="0" smtClean="0"/>
          </a:p>
          <a:p>
            <a:r>
              <a:rPr lang="en-US" sz="2400" dirty="0" smtClean="0"/>
              <a:t>Define loss(</a:t>
            </a:r>
            <a:r>
              <a:rPr lang="en-US" sz="2400" dirty="0" err="1" smtClean="0"/>
              <a:t>g</a:t>
            </a:r>
            <a:r>
              <a:rPr lang="en-US" sz="2400" baseline="-25000" dirty="0" err="1" smtClean="0"/>
              <a:t>io</a:t>
            </a:r>
            <a:r>
              <a:rPr lang="en-US" sz="2400" baseline="30000" dirty="0" err="1" smtClean="0"/>
              <a:t>uncle</a:t>
            </a:r>
            <a:r>
              <a:rPr lang="en-US" sz="2400" dirty="0"/>
              <a:t>(</a:t>
            </a:r>
            <a:r>
              <a:rPr lang="en-US" sz="2400" b="1" dirty="0" err="1"/>
              <a:t>u</a:t>
            </a:r>
            <a:r>
              <a:rPr lang="en-US" sz="2400" baseline="-25000" dirty="0" err="1"/>
              <a:t>a</a:t>
            </a:r>
            <a:r>
              <a:rPr lang="en-US" sz="2400" dirty="0" smtClean="0"/>
              <a:t>), </a:t>
            </a:r>
            <a:r>
              <a:rPr lang="en-US" sz="2400" b="1" dirty="0" smtClean="0"/>
              <a:t>y*</a:t>
            </a:r>
            <a:r>
              <a:rPr lang="en-US" sz="2400" dirty="0" smtClean="0"/>
              <a:t>) = </a:t>
            </a:r>
            <a:r>
              <a:rPr lang="en-US" sz="2400" dirty="0" err="1" smtClean="0"/>
              <a:t>crossEntropy</a:t>
            </a:r>
            <a:r>
              <a:rPr lang="en-US" sz="2400" dirty="0" smtClean="0"/>
              <a:t>(</a:t>
            </a:r>
            <a:r>
              <a:rPr lang="en-US" sz="2400" dirty="0" err="1" smtClean="0"/>
              <a:t>softmax</a:t>
            </a:r>
            <a:r>
              <a:rPr lang="en-US" sz="2400" dirty="0" smtClean="0"/>
              <a:t>(g(</a:t>
            </a:r>
            <a:r>
              <a:rPr lang="en-US" sz="2400" b="1" dirty="0" smtClean="0"/>
              <a:t>x)</a:t>
            </a:r>
            <a:r>
              <a:rPr lang="en-US" sz="2400" dirty="0" smtClean="0"/>
              <a:t>),</a:t>
            </a:r>
            <a:r>
              <a:rPr lang="en-US" sz="2400" b="1" dirty="0" smtClean="0"/>
              <a:t>y*)</a:t>
            </a:r>
          </a:p>
          <a:p>
            <a:r>
              <a:rPr lang="en-US" sz="2400" dirty="0" smtClean="0"/>
              <a:t>To adjust weights of a DB relation: </a:t>
            </a:r>
            <a:r>
              <a:rPr lang="en-US" sz="2400" dirty="0" err="1" smtClean="0"/>
              <a:t>dloss</a:t>
            </a:r>
            <a:r>
              <a:rPr lang="en-US" sz="2400" dirty="0" smtClean="0"/>
              <a:t>/</a:t>
            </a:r>
            <a:r>
              <a:rPr lang="en-US" sz="2400" dirty="0" err="1" smtClean="0"/>
              <a:t>dM</a:t>
            </a:r>
            <a:r>
              <a:rPr lang="en-US" sz="2400" baseline="-25000" dirty="0" err="1" smtClean="0"/>
              <a:t>brother</a:t>
            </a:r>
            <a:endParaRPr lang="en-US" sz="2400" baseline="-25000" dirty="0"/>
          </a:p>
        </p:txBody>
      </p:sp>
      <p:pic>
        <p:nvPicPr>
          <p:cNvPr id="13" name="Picture 12" descr="Screen Shot 2016-06-06 at 5.13.20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3" r="41622"/>
          <a:stretch/>
        </p:blipFill>
        <p:spPr>
          <a:xfrm>
            <a:off x="421623" y="4168259"/>
            <a:ext cx="3732333" cy="24822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213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 Semantics </a:t>
            </a:r>
            <a:r>
              <a:rPr lang="en-US" sz="3200" i="1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vs</a:t>
            </a:r>
            <a:r>
              <a:rPr lang="en-US" sz="3200" i="1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Prior Work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91" y="1600200"/>
            <a:ext cx="4279809" cy="48106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err="1" smtClean="0"/>
              <a:t>TensorLog</a:t>
            </a:r>
            <a:r>
              <a:rPr lang="en-US" sz="2400" dirty="0" smtClean="0"/>
              <a:t>:</a:t>
            </a:r>
          </a:p>
          <a:p>
            <a:endParaRPr lang="en-US" sz="2400" dirty="0"/>
          </a:p>
          <a:p>
            <a:r>
              <a:rPr lang="en-US" sz="2400" dirty="0" smtClean="0"/>
              <a:t>One random variable for each logical variable </a:t>
            </a:r>
            <a:r>
              <a:rPr lang="en-US" sz="2400" b="1" dirty="0" smtClean="0"/>
              <a:t>used</a:t>
            </a:r>
            <a:r>
              <a:rPr lang="en-US" sz="2400" dirty="0" smtClean="0"/>
              <a:t> in a proof.</a:t>
            </a:r>
          </a:p>
          <a:p>
            <a:r>
              <a:rPr lang="en-US" sz="2400" dirty="0" smtClean="0"/>
              <a:t>Random variables are </a:t>
            </a:r>
            <a:r>
              <a:rPr lang="en-US" sz="2400" b="1" dirty="0" err="1" smtClean="0"/>
              <a:t>multinomials</a:t>
            </a:r>
            <a:r>
              <a:rPr lang="en-US" sz="2400" dirty="0" smtClean="0"/>
              <a:t> over the domain of constants.</a:t>
            </a:r>
          </a:p>
          <a:p>
            <a:r>
              <a:rPr lang="en-US" sz="2400" dirty="0" smtClean="0"/>
              <a:t>Each literal in a proof [</a:t>
            </a:r>
            <a:r>
              <a:rPr lang="en-US" sz="2000" dirty="0" smtClean="0"/>
              <a:t>e.g., aunt(X,W)</a:t>
            </a:r>
            <a:r>
              <a:rPr lang="en-US" sz="2400" dirty="0" smtClean="0"/>
              <a:t>] is a factor.</a:t>
            </a:r>
          </a:p>
          <a:p>
            <a:r>
              <a:rPr lang="en-US" sz="2400" dirty="0" smtClean="0"/>
              <a:t>Factor graph is linear in size of theory + depth of recursion </a:t>
            </a:r>
          </a:p>
          <a:p>
            <a:endParaRPr lang="en-US" sz="2400" dirty="0" smtClean="0"/>
          </a:p>
          <a:p>
            <a:r>
              <a:rPr lang="en-US" sz="2400" dirty="0" smtClean="0"/>
              <a:t>Message size = O(#constants)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293848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smtClean="0"/>
              <a:t>Markov Logic Networks</a:t>
            </a:r>
          </a:p>
          <a:p>
            <a:endParaRPr lang="en-US" sz="2400" dirty="0" smtClean="0"/>
          </a:p>
          <a:p>
            <a:r>
              <a:rPr lang="en-US" sz="2400" dirty="0" smtClean="0"/>
              <a:t>One random variable for each </a:t>
            </a:r>
            <a:r>
              <a:rPr lang="en-US" sz="2400" b="1" dirty="0" smtClean="0"/>
              <a:t>possible</a:t>
            </a:r>
            <a:r>
              <a:rPr lang="en-US" sz="2400" dirty="0" smtClean="0"/>
              <a:t> ground atomic literal [e.g. </a:t>
            </a:r>
            <a:r>
              <a:rPr lang="en-US" sz="2000" dirty="0" smtClean="0"/>
              <a:t>aunt(</a:t>
            </a:r>
            <a:r>
              <a:rPr lang="en-US" sz="2000" dirty="0" err="1" smtClean="0"/>
              <a:t>sue,bob</a:t>
            </a:r>
            <a:r>
              <a:rPr lang="en-US" sz="2000" dirty="0" smtClean="0"/>
              <a:t>)</a:t>
            </a:r>
            <a:r>
              <a:rPr lang="en-US" sz="2400" dirty="0" smtClean="0"/>
              <a:t>]</a:t>
            </a:r>
            <a:endParaRPr lang="en-US" sz="2400" dirty="0"/>
          </a:p>
          <a:p>
            <a:r>
              <a:rPr lang="en-US" sz="2400" dirty="0" smtClean="0"/>
              <a:t>Random variables are </a:t>
            </a:r>
            <a:r>
              <a:rPr lang="en-US" sz="2400" b="1" dirty="0" smtClean="0"/>
              <a:t>binary</a:t>
            </a:r>
            <a:r>
              <a:rPr lang="en-US" sz="2400" dirty="0" smtClean="0"/>
              <a:t> (literal is true or false)</a:t>
            </a:r>
          </a:p>
          <a:p>
            <a:r>
              <a:rPr lang="en-US" sz="2400" dirty="0" smtClean="0"/>
              <a:t>Each </a:t>
            </a:r>
            <a:r>
              <a:rPr lang="en-US" sz="2400" b="1" dirty="0" smtClean="0"/>
              <a:t>ground instance </a:t>
            </a:r>
            <a:r>
              <a:rPr lang="en-US" sz="2400" dirty="0" smtClean="0"/>
              <a:t>of a clause is a factor.</a:t>
            </a:r>
          </a:p>
          <a:p>
            <a:r>
              <a:rPr lang="en-US" sz="2400" dirty="0" smtClean="0"/>
              <a:t>Factor graph is linear in the number of </a:t>
            </a:r>
            <a:r>
              <a:rPr lang="en-US" sz="2400" b="1" dirty="0" smtClean="0"/>
              <a:t>possible </a:t>
            </a:r>
            <a:r>
              <a:rPr lang="en-US" sz="2400" dirty="0" smtClean="0"/>
              <a:t>ground literals = O(#constants </a:t>
            </a:r>
            <a:r>
              <a:rPr lang="en-US" sz="2400" baseline="30000" dirty="0" err="1" smtClean="0"/>
              <a:t>arity</a:t>
            </a:r>
            <a:r>
              <a:rPr lang="en-US" sz="2400" dirty="0" smtClean="0"/>
              <a:t> ) </a:t>
            </a:r>
          </a:p>
          <a:p>
            <a:r>
              <a:rPr lang="en-US" sz="2400" dirty="0" smtClean="0"/>
              <a:t>Messages are binary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00306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TensorLog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 Semantics </a:t>
            </a:r>
            <a:r>
              <a:rPr lang="en-US" sz="3200" i="1" dirty="0" err="1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vs</a:t>
            </a:r>
            <a:r>
              <a:rPr lang="en-US" sz="3200" i="1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3200" dirty="0" smtClean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Prior Work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91" y="1600200"/>
            <a:ext cx="4279809" cy="48106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 smtClean="0"/>
              <a:t>TensorLog</a:t>
            </a:r>
            <a:r>
              <a:rPr lang="en-US" sz="2400" dirty="0" smtClean="0"/>
              <a:t>:</a:t>
            </a:r>
          </a:p>
          <a:p>
            <a:endParaRPr lang="en-US" sz="2400" dirty="0"/>
          </a:p>
          <a:p>
            <a:r>
              <a:rPr lang="en-US" sz="2400" dirty="0" smtClean="0"/>
              <a:t>Use BP to count proofs</a:t>
            </a:r>
          </a:p>
          <a:p>
            <a:r>
              <a:rPr lang="en-US" sz="2400" dirty="0" smtClean="0"/>
              <a:t>Language is constrained to messages are “small” and BP converges quickly.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Score for a fact is a potential (to be learned from data), and overlapping facts in explanations are ignored.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600200"/>
            <a:ext cx="4446248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smtClean="0"/>
              <a:t>ProbLog2, ….</a:t>
            </a:r>
          </a:p>
          <a:p>
            <a:endParaRPr lang="en-US" sz="2400" dirty="0" smtClean="0"/>
          </a:p>
          <a:p>
            <a:r>
              <a:rPr lang="en-US" sz="2400" dirty="0" smtClean="0"/>
              <a:t>Use logical theorem proving to find all “explanations” (minimal sets of supporting facts)</a:t>
            </a:r>
          </a:p>
          <a:p>
            <a:pPr lvl="1"/>
            <a:r>
              <a:rPr lang="en-US" sz="2000" dirty="0" smtClean="0"/>
              <a:t>This set can be exponentially large</a:t>
            </a:r>
          </a:p>
          <a:p>
            <a:endParaRPr lang="en-US" sz="2400" dirty="0" smtClean="0"/>
          </a:p>
          <a:p>
            <a:r>
              <a:rPr lang="en-US" sz="2400" dirty="0" smtClean="0"/>
              <a:t>Tuple-independence: each DB fact is independent probability </a:t>
            </a:r>
            <a:r>
              <a:rPr lang="en-US" sz="2400" dirty="0" smtClean="0">
                <a:sym typeface="Wingdings"/>
              </a:rPr>
              <a:t> </a:t>
            </a:r>
            <a:r>
              <a:rPr lang="en-US" sz="2400" dirty="0" smtClean="0"/>
              <a:t>scoring a set of overlapping explanations is NP-hard.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97055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TensorLog</a:t>
            </a:r>
            <a:r>
              <a:rPr lang="en-US" dirty="0" smtClean="0"/>
              <a:t>: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Python+scipy</a:t>
            </a:r>
            <a:r>
              <a:rPr lang="en-US" dirty="0" smtClean="0"/>
              <a:t> prototype</a:t>
            </a:r>
          </a:p>
          <a:p>
            <a:pPr lvl="1"/>
            <a:r>
              <a:rPr lang="en-US" i="1" dirty="0" smtClean="0"/>
              <a:t>Not </a:t>
            </a:r>
            <a:r>
              <a:rPr lang="en-US" dirty="0" smtClean="0"/>
              <a:t>integrated yet with </a:t>
            </a:r>
            <a:r>
              <a:rPr lang="en-US" dirty="0" err="1" smtClean="0"/>
              <a:t>Theano</a:t>
            </a:r>
            <a:r>
              <a:rPr lang="en-US" dirty="0" smtClean="0"/>
              <a:t>, …</a:t>
            </a:r>
          </a:p>
          <a:p>
            <a:pPr lvl="1"/>
            <a:endParaRPr lang="en-US" i="1" dirty="0" smtClean="0"/>
          </a:p>
          <a:p>
            <a:r>
              <a:rPr lang="en-US" dirty="0" smtClean="0"/>
              <a:t>Limitations:</a:t>
            </a:r>
          </a:p>
          <a:p>
            <a:pPr lvl="1"/>
            <a:r>
              <a:rPr lang="en-US" dirty="0" smtClean="0"/>
              <a:t>in-memory database</a:t>
            </a:r>
          </a:p>
          <a:p>
            <a:pPr lvl="1"/>
            <a:r>
              <a:rPr lang="en-US" dirty="0" smtClean="0"/>
              <a:t>binary/unary predicates, clauses are </a:t>
            </a:r>
            <a:r>
              <a:rPr lang="en-US" dirty="0" err="1" smtClean="0"/>
              <a:t>polytrees</a:t>
            </a:r>
            <a:endParaRPr lang="en-US" dirty="0" smtClean="0"/>
          </a:p>
          <a:p>
            <a:pPr lvl="1"/>
            <a:r>
              <a:rPr lang="en-US" dirty="0" smtClean="0"/>
              <a:t>fixed maximum depth of recursion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learns one predicate at a time</a:t>
            </a:r>
          </a:p>
          <a:p>
            <a:pPr lvl="1"/>
            <a:r>
              <a:rPr lang="en-US" dirty="0" smtClean="0"/>
              <a:t>simplistic gradient-based learning methods</a:t>
            </a:r>
          </a:p>
          <a:p>
            <a:pPr lvl="1"/>
            <a:r>
              <a:rPr lang="en-US" dirty="0" smtClean="0"/>
              <a:t>single-threaded</a:t>
            </a:r>
          </a:p>
        </p:txBody>
      </p:sp>
    </p:spTree>
    <p:extLst>
      <p:ext uri="{BB962C8B-B14F-4D97-AF65-F5344CB8AC3E}">
        <p14:creationId xmlns:p14="http://schemas.microsoft.com/office/powerpoint/2010/main" val="2754052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Inference speed </a:t>
            </a:r>
            <a:r>
              <a:rPr lang="en-US" i="1" dirty="0" err="1" smtClean="0"/>
              <a:t>vs</a:t>
            </a:r>
            <a:r>
              <a:rPr lang="en-US" i="1" dirty="0" smtClean="0"/>
              <a:t> </a:t>
            </a:r>
            <a:r>
              <a:rPr lang="en-US" dirty="0" smtClean="0"/>
              <a:t>ProbLog2</a:t>
            </a:r>
          </a:p>
          <a:p>
            <a:pPr lvl="1"/>
            <a:r>
              <a:rPr lang="en-US" dirty="0" smtClean="0"/>
              <a:t>ProbLog2 uses the tuple-independence model</a:t>
            </a:r>
            <a:endParaRPr lang="en-US" dirty="0"/>
          </a:p>
        </p:txBody>
      </p:sp>
      <p:pic>
        <p:nvPicPr>
          <p:cNvPr id="4" name="Picture 3" descr="Screen Shot 2016-06-07 at 5.00.31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22" t="-539" b="52313"/>
          <a:stretch/>
        </p:blipFill>
        <p:spPr>
          <a:xfrm>
            <a:off x="4538134" y="3171455"/>
            <a:ext cx="4368800" cy="757078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567788"/>
              </p:ext>
            </p:extLst>
          </p:nvPr>
        </p:nvGraphicFramePr>
        <p:xfrm>
          <a:off x="914400" y="3359573"/>
          <a:ext cx="2556936" cy="22250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26156"/>
                <a:gridCol w="426156"/>
                <a:gridCol w="426156"/>
                <a:gridCol w="426156"/>
                <a:gridCol w="426156"/>
                <a:gridCol w="42615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428067" y="4174064"/>
            <a:ext cx="4343400" cy="16312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Each edge is a DB fact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Many proofs of </a:t>
            </a:r>
            <a:r>
              <a:rPr lang="en-US" sz="2000" dirty="0" err="1" smtClean="0"/>
              <a:t>pathBetween</a:t>
            </a:r>
            <a:r>
              <a:rPr lang="en-US" sz="2000" dirty="0" smtClean="0"/>
              <a:t>(</a:t>
            </a:r>
            <a:r>
              <a:rPr lang="en-US" sz="2000" dirty="0" err="1" smtClean="0"/>
              <a:t>x,y</a:t>
            </a:r>
            <a:r>
              <a:rPr lang="en-US" sz="20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Proofs reuse the same DB tuples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Keeping track of all the proofs and tuple-reuse is expensive….</a:t>
            </a:r>
            <a:endParaRPr lang="en-US" sz="2000" dirty="0"/>
          </a:p>
        </p:txBody>
      </p:sp>
      <p:cxnSp>
        <p:nvCxnSpPr>
          <p:cNvPr id="8" name="Elbow Connector 7"/>
          <p:cNvCxnSpPr/>
          <p:nvPr/>
        </p:nvCxnSpPr>
        <p:spPr>
          <a:xfrm rot="16200000" flipH="1">
            <a:off x="927100" y="3865032"/>
            <a:ext cx="1744134" cy="1244604"/>
          </a:xfrm>
          <a:prstGeom prst="bentConnector3">
            <a:avLst>
              <a:gd name="adj1" fmla="val 42718"/>
            </a:avLst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1236133" y="3522133"/>
            <a:ext cx="2057400" cy="1913467"/>
            <a:chOff x="1236133" y="3522133"/>
            <a:chExt cx="2057400" cy="1913467"/>
          </a:xfrm>
        </p:grpSpPr>
        <p:cxnSp>
          <p:nvCxnSpPr>
            <p:cNvPr id="11" name="Elbow Connector 10"/>
            <p:cNvCxnSpPr/>
            <p:nvPr/>
          </p:nvCxnSpPr>
          <p:spPr>
            <a:xfrm>
              <a:off x="1236133" y="3522133"/>
              <a:ext cx="2057400" cy="1913467"/>
            </a:xfrm>
            <a:prstGeom prst="bentConnector3">
              <a:avLst>
                <a:gd name="adj1" fmla="val 101440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421467" y="5435600"/>
              <a:ext cx="87206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1041399" y="3733800"/>
            <a:ext cx="1803401" cy="1701800"/>
            <a:chOff x="1041399" y="3733800"/>
            <a:chExt cx="1803401" cy="1701800"/>
          </a:xfrm>
        </p:grpSpPr>
        <p:cxnSp>
          <p:nvCxnSpPr>
            <p:cNvPr id="17" name="Elbow Connector 16"/>
            <p:cNvCxnSpPr/>
            <p:nvPr/>
          </p:nvCxnSpPr>
          <p:spPr>
            <a:xfrm rot="16200000" flipH="1">
              <a:off x="436033" y="4339166"/>
              <a:ext cx="1701800" cy="491067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1532467" y="5435600"/>
              <a:ext cx="499533" cy="0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2032000" y="3928533"/>
              <a:ext cx="0" cy="1507067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2032000" y="3928533"/>
              <a:ext cx="812800" cy="2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26"/>
            <p:cNvCxnSpPr/>
            <p:nvPr/>
          </p:nvCxnSpPr>
          <p:spPr>
            <a:xfrm rot="5400000">
              <a:off x="1871135" y="4385734"/>
              <a:ext cx="1430864" cy="516466"/>
            </a:xfrm>
            <a:prstGeom prst="bentConnector3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Oval 36"/>
          <p:cNvSpPr/>
          <p:nvPr/>
        </p:nvSpPr>
        <p:spPr>
          <a:xfrm>
            <a:off x="2163233" y="4758267"/>
            <a:ext cx="516467" cy="169333"/>
          </a:xfrm>
          <a:prstGeom prst="ellipse">
            <a:avLst/>
          </a:prstGeom>
          <a:solidFill>
            <a:schemeClr val="bg1">
              <a:lumMod val="85000"/>
              <a:alpha val="4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904962" y="3648772"/>
            <a:ext cx="516467" cy="169333"/>
          </a:xfrm>
          <a:prstGeom prst="ellipse">
            <a:avLst/>
          </a:prstGeom>
          <a:solidFill>
            <a:schemeClr val="bg1">
              <a:lumMod val="85000"/>
              <a:alpha val="4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168369" y="5092947"/>
            <a:ext cx="516467" cy="169333"/>
          </a:xfrm>
          <a:prstGeom prst="ellipse">
            <a:avLst/>
          </a:prstGeom>
          <a:solidFill>
            <a:schemeClr val="bg1">
              <a:lumMod val="85000"/>
              <a:alpha val="4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10098" y="4058842"/>
            <a:ext cx="516467" cy="169333"/>
          </a:xfrm>
          <a:prstGeom prst="ellipse">
            <a:avLst/>
          </a:prstGeom>
          <a:solidFill>
            <a:schemeClr val="bg1">
              <a:lumMod val="85000"/>
              <a:alpha val="4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699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19" grpId="0" animBg="1"/>
      <p:bldP spid="2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Inference speed </a:t>
            </a:r>
            <a:r>
              <a:rPr lang="en-US" i="1" dirty="0" err="1" smtClean="0"/>
              <a:t>vs</a:t>
            </a:r>
            <a:r>
              <a:rPr lang="en-US" i="1" dirty="0" smtClean="0"/>
              <a:t> </a:t>
            </a:r>
            <a:r>
              <a:rPr lang="en-US" dirty="0" smtClean="0"/>
              <a:t>ProbLog2</a:t>
            </a:r>
          </a:p>
          <a:p>
            <a:pPr lvl="1"/>
            <a:r>
              <a:rPr lang="en-US" dirty="0" smtClean="0"/>
              <a:t>ProbLog2 uses the tuple-independence model</a:t>
            </a:r>
          </a:p>
          <a:p>
            <a:pPr lvl="1"/>
            <a:r>
              <a:rPr lang="en-US" dirty="0" smtClean="0"/>
              <a:t>Tensor uses the factor graph model</a:t>
            </a:r>
            <a:endParaRPr lang="en-US" dirty="0"/>
          </a:p>
        </p:txBody>
      </p:sp>
      <p:pic>
        <p:nvPicPr>
          <p:cNvPr id="4" name="Picture 3" descr="Screen Shot 2016-06-07 at 5.00.31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22" t="-539" b="5930"/>
          <a:stretch/>
        </p:blipFill>
        <p:spPr>
          <a:xfrm>
            <a:off x="4538134" y="3171455"/>
            <a:ext cx="4368800" cy="1485212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569710"/>
              </p:ext>
            </p:extLst>
          </p:nvPr>
        </p:nvGraphicFramePr>
        <p:xfrm>
          <a:off x="914400" y="3359573"/>
          <a:ext cx="2556936" cy="22250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26156"/>
                <a:gridCol w="426156"/>
                <a:gridCol w="426156"/>
                <a:gridCol w="426156"/>
                <a:gridCol w="426156"/>
                <a:gridCol w="42615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Elbow Connector 7"/>
          <p:cNvCxnSpPr/>
          <p:nvPr/>
        </p:nvCxnSpPr>
        <p:spPr>
          <a:xfrm rot="16200000" flipH="1">
            <a:off x="927100" y="3865032"/>
            <a:ext cx="1744134" cy="1244604"/>
          </a:xfrm>
          <a:prstGeom prst="bentConnector3">
            <a:avLst>
              <a:gd name="adj1" fmla="val 42718"/>
            </a:avLst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1236133" y="3522133"/>
            <a:ext cx="2057400" cy="1913467"/>
            <a:chOff x="1236133" y="3522133"/>
            <a:chExt cx="2057400" cy="1913467"/>
          </a:xfrm>
        </p:grpSpPr>
        <p:cxnSp>
          <p:nvCxnSpPr>
            <p:cNvPr id="11" name="Elbow Connector 10"/>
            <p:cNvCxnSpPr/>
            <p:nvPr/>
          </p:nvCxnSpPr>
          <p:spPr>
            <a:xfrm>
              <a:off x="1236133" y="3522133"/>
              <a:ext cx="2057400" cy="1913467"/>
            </a:xfrm>
            <a:prstGeom prst="bentConnector3">
              <a:avLst>
                <a:gd name="adj1" fmla="val 101440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421467" y="5435600"/>
              <a:ext cx="87206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1041399" y="3733800"/>
            <a:ext cx="1803401" cy="1701800"/>
            <a:chOff x="1041399" y="3733800"/>
            <a:chExt cx="1803401" cy="1701800"/>
          </a:xfrm>
        </p:grpSpPr>
        <p:cxnSp>
          <p:nvCxnSpPr>
            <p:cNvPr id="17" name="Elbow Connector 16"/>
            <p:cNvCxnSpPr/>
            <p:nvPr/>
          </p:nvCxnSpPr>
          <p:spPr>
            <a:xfrm rot="16200000" flipH="1">
              <a:off x="436033" y="4339166"/>
              <a:ext cx="1701800" cy="491067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1532467" y="5435600"/>
              <a:ext cx="499533" cy="0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2032000" y="3928533"/>
              <a:ext cx="0" cy="1507067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2032000" y="3928533"/>
              <a:ext cx="812800" cy="2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26"/>
            <p:cNvCxnSpPr/>
            <p:nvPr/>
          </p:nvCxnSpPr>
          <p:spPr>
            <a:xfrm rot="5400000">
              <a:off x="1871135" y="4385734"/>
              <a:ext cx="1430864" cy="516466"/>
            </a:xfrm>
            <a:prstGeom prst="bentConnector3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Oval 36"/>
          <p:cNvSpPr/>
          <p:nvPr/>
        </p:nvSpPr>
        <p:spPr>
          <a:xfrm>
            <a:off x="2163233" y="4758267"/>
            <a:ext cx="516467" cy="169333"/>
          </a:xfrm>
          <a:prstGeom prst="ellipse">
            <a:avLst/>
          </a:prstGeom>
          <a:solidFill>
            <a:schemeClr val="bg1">
              <a:lumMod val="85000"/>
              <a:alpha val="4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163233" y="5088467"/>
            <a:ext cx="516467" cy="169333"/>
          </a:xfrm>
          <a:prstGeom prst="ellipse">
            <a:avLst/>
          </a:prstGeom>
          <a:solidFill>
            <a:schemeClr val="bg1">
              <a:lumMod val="85000"/>
              <a:alpha val="4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428067" y="3928533"/>
            <a:ext cx="4258733" cy="1159934"/>
          </a:xfrm>
          <a:prstGeom prst="rect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867401" y="4758267"/>
            <a:ext cx="115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</a:rPr>
              <a:t>TensorLog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428067" y="5381097"/>
            <a:ext cx="4343400" cy="10156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BP is dynamic programming: we can  </a:t>
            </a:r>
            <a:r>
              <a:rPr lang="en-US" sz="2000" i="1" dirty="0" smtClean="0"/>
              <a:t>summarize</a:t>
            </a:r>
            <a:r>
              <a:rPr lang="en-US" sz="2000" dirty="0" smtClean="0"/>
              <a:t> all proofs </a:t>
            </a:r>
            <a:r>
              <a:rPr lang="en-US" sz="2000" dirty="0" err="1" smtClean="0"/>
              <a:t>pathFrom</a:t>
            </a:r>
            <a:r>
              <a:rPr lang="en-US" sz="2000" dirty="0" smtClean="0"/>
              <a:t>(</a:t>
            </a:r>
            <a:r>
              <a:rPr lang="en-US" sz="2000" dirty="0" err="1" smtClean="0"/>
              <a:t>x,Y</a:t>
            </a:r>
            <a:r>
              <a:rPr lang="en-US" sz="2000" dirty="0" smtClean="0"/>
              <a:t>) by a vector of potential Y’s.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87141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Inference speed </a:t>
            </a:r>
            <a:r>
              <a:rPr lang="en-US" i="1" dirty="0" err="1" smtClean="0"/>
              <a:t>vs</a:t>
            </a:r>
            <a:r>
              <a:rPr lang="en-US" i="1" dirty="0" smtClean="0"/>
              <a:t> </a:t>
            </a:r>
            <a:r>
              <a:rPr lang="en-US" dirty="0" smtClean="0"/>
              <a:t>ProbLog2</a:t>
            </a:r>
          </a:p>
        </p:txBody>
      </p:sp>
      <p:pic>
        <p:nvPicPr>
          <p:cNvPr id="4" name="Picture 3" descr="Screen Shot 2016-06-07 at 5.00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9919"/>
            <a:ext cx="9144000" cy="156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82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Experiments: </a:t>
            </a:r>
            <a:r>
              <a:rPr lang="en-US" dirty="0" err="1" smtClean="0"/>
              <a:t>TensorLog</a:t>
            </a:r>
            <a:r>
              <a:rPr lang="en-US" dirty="0" smtClean="0"/>
              <a:t> </a:t>
            </a:r>
            <a:r>
              <a:rPr lang="en-US" i="1" dirty="0" err="1" smtClean="0"/>
              <a:t>vs</a:t>
            </a:r>
            <a:r>
              <a:rPr lang="en-US" i="1" dirty="0" smtClean="0"/>
              <a:t> </a:t>
            </a:r>
            <a:r>
              <a:rPr lang="en-US" dirty="0" err="1" smtClean="0"/>
              <a:t>ProPPR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41393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 smtClean="0"/>
              <a:t>TensorLog</a:t>
            </a:r>
            <a:r>
              <a:rPr lang="en-US" dirty="0" smtClean="0"/>
              <a:t> </a:t>
            </a:r>
            <a:r>
              <a:rPr lang="en-US" i="1" dirty="0" err="1" smtClean="0"/>
              <a:t>vs</a:t>
            </a:r>
            <a:r>
              <a:rPr lang="en-US" i="1" dirty="0" smtClean="0"/>
              <a:t> </a:t>
            </a:r>
            <a:r>
              <a:rPr lang="en-US" dirty="0" err="1" smtClean="0"/>
              <a:t>ProPPR</a:t>
            </a:r>
            <a:r>
              <a:rPr lang="en-US" dirty="0" smtClean="0"/>
              <a:t> </a:t>
            </a:r>
            <a:r>
              <a:rPr lang="en-US" sz="2400" dirty="0" smtClean="0"/>
              <a:t>(one thread – same machine)</a:t>
            </a:r>
          </a:p>
          <a:p>
            <a:r>
              <a:rPr lang="en-US" sz="2400" dirty="0" smtClean="0"/>
              <a:t>There’s a trip to convert fact-weights to rule-weights</a:t>
            </a:r>
          </a:p>
          <a:p>
            <a:r>
              <a:rPr lang="en-US" sz="2400" dirty="0" err="1" smtClean="0"/>
              <a:t>ProPPR</a:t>
            </a:r>
            <a:r>
              <a:rPr lang="en-US" sz="2400" dirty="0" smtClean="0"/>
              <a:t> uses PageRank-Nibble approximation and is V3.x</a:t>
            </a:r>
          </a:p>
          <a:p>
            <a:r>
              <a:rPr lang="en-US" sz="2400" dirty="0" err="1" smtClean="0"/>
              <a:t>TensorLog</a:t>
            </a:r>
            <a:r>
              <a:rPr lang="en-US" sz="2400" dirty="0" smtClean="0"/>
              <a:t> only learns one relation at a time….</a:t>
            </a:r>
          </a:p>
        </p:txBody>
      </p:sp>
      <p:pic>
        <p:nvPicPr>
          <p:cNvPr id="5" name="Picture 4" descr="Screen Shot 2016-06-07 at 5.03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4546"/>
            <a:ext cx="9144000" cy="2911617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6747933" y="4157133"/>
            <a:ext cx="1016000" cy="558800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!!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473145" y="4175665"/>
            <a:ext cx="284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</a:rPr>
              <a:t>!</a:t>
            </a:r>
            <a:endParaRPr lang="en-US" sz="24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756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288" y="53118"/>
            <a:ext cx="8862712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Using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[CIKM 2013,EMNLP 2014, MLJ 2015, IJCAI 2015, ACL 2015, </a:t>
            </a:r>
            <a:r>
              <a:rPr lang="en-US" sz="2400" u="sng" dirty="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rPr>
              <a:t>IJCAI 2016</a:t>
            </a: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]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494385" y="1355193"/>
            <a:ext cx="8489792" cy="70788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/>
              <a:t>Query answering: indirect queries requiring chains of reasoning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KB Completion: exploits redundancy in the </a:t>
            </a:r>
            <a:r>
              <a:rPr lang="en-US" sz="2000" dirty="0" smtClean="0"/>
              <a:t>KB + chains to </a:t>
            </a:r>
            <a:r>
              <a:rPr lang="en-US" sz="2000" u="sng" dirty="0" smtClean="0">
                <a:solidFill>
                  <a:srgbClr val="0000FF"/>
                </a:solidFill>
              </a:rPr>
              <a:t>infer missing facts</a:t>
            </a:r>
            <a:endParaRPr lang="en-US" sz="2000" u="sng" dirty="0">
              <a:solidFill>
                <a:srgbClr val="0000FF"/>
              </a:solidFill>
            </a:endParaRPr>
          </a:p>
        </p:txBody>
      </p:sp>
      <p:pic>
        <p:nvPicPr>
          <p:cNvPr id="6" name="Picture 5" descr="Screen Shot 2016-02-23 at 2.21.3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07"/>
          <a:stretch/>
        </p:blipFill>
        <p:spPr>
          <a:xfrm>
            <a:off x="859188" y="2372773"/>
            <a:ext cx="6108700" cy="37147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71023" y="2141940"/>
            <a:ext cx="3377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Freebase 15k benchmark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519334" y="3073400"/>
            <a:ext cx="2027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tensor factorization</a:t>
            </a:r>
            <a:endParaRPr lang="en-US" dirty="0"/>
          </a:p>
        </p:txBody>
      </p:sp>
      <p:sp>
        <p:nvSpPr>
          <p:cNvPr id="11" name="Right Brace 10"/>
          <p:cNvSpPr/>
          <p:nvPr/>
        </p:nvSpPr>
        <p:spPr>
          <a:xfrm>
            <a:off x="6620934" y="3555999"/>
            <a:ext cx="448553" cy="244686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132034" y="4538130"/>
            <a:ext cx="12455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deep NN</a:t>
            </a:r>
          </a:p>
          <a:p>
            <a:r>
              <a:rPr lang="en-US" dirty="0" smtClean="0"/>
              <a:t>embedding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519334" y="2831067"/>
            <a:ext cx="1756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baseline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85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going forward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What’s next?</a:t>
            </a:r>
          </a:p>
          <a:p>
            <a:pPr lvl="1"/>
            <a:r>
              <a:rPr lang="en-US" dirty="0" smtClean="0"/>
              <a:t>Finish the implementation</a:t>
            </a:r>
          </a:p>
          <a:p>
            <a:pPr lvl="1"/>
            <a:r>
              <a:rPr lang="en-US" dirty="0" smtClean="0"/>
              <a:t>Map over old </a:t>
            </a:r>
            <a:r>
              <a:rPr lang="en-US" dirty="0" err="1" smtClean="0"/>
              <a:t>ProPPR</a:t>
            </a:r>
            <a:r>
              <a:rPr lang="en-US" dirty="0" smtClean="0"/>
              <a:t> tasks (collaborative filtering, SSL, relation extraction,  ….)</a:t>
            </a:r>
          </a:p>
          <a:p>
            <a:pPr lvl="1"/>
            <a:r>
              <a:rPr lang="en-US" dirty="0" smtClean="0"/>
              <a:t>Structure learning </a:t>
            </a:r>
          </a:p>
          <a:p>
            <a:pPr lvl="2"/>
            <a:r>
              <a:rPr lang="en-US" dirty="0" smtClean="0"/>
              <a:t>Not powerful enough for </a:t>
            </a:r>
            <a:r>
              <a:rPr lang="en-US" dirty="0" err="1" smtClean="0"/>
              <a:t>ProPPR’s</a:t>
            </a:r>
            <a:r>
              <a:rPr lang="en-US" dirty="0" smtClean="0"/>
              <a:t> approach, which is a second-order interpreter that lifts theory clauses to parameters.</a:t>
            </a:r>
          </a:p>
          <a:p>
            <a:pPr lvl="1"/>
            <a:r>
              <a:rPr lang="en-US" dirty="0" smtClean="0"/>
              <a:t>Tighter integration with neural methods:</a:t>
            </a:r>
          </a:p>
          <a:p>
            <a:pPr lvl="2"/>
            <a:r>
              <a:rPr lang="en-US" dirty="0" smtClean="0"/>
              <a:t>reasoning on top, neural/perceptual underneath</a:t>
            </a:r>
          </a:p>
          <a:p>
            <a:pPr lvl="3"/>
            <a:r>
              <a:rPr lang="en-US" dirty="0" smtClean="0"/>
              <a:t>e.g., reasoning based on a embedded KB, a deep classifier,…</a:t>
            </a:r>
          </a:p>
          <a:p>
            <a:pPr lvl="3"/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596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288" y="53118"/>
            <a:ext cx="8862712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Using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[CIKM 2013,EMNLP 2014, MLJ 2015, IJCAI 2015, ACL 2015, </a:t>
            </a:r>
            <a:r>
              <a:rPr lang="en-US" sz="2400" u="sng" dirty="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rPr>
              <a:t>IJCAI 2016</a:t>
            </a: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]</a:t>
            </a:r>
            <a:endParaRPr lang="en-US" sz="36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194733" y="3784599"/>
            <a:ext cx="3816659" cy="457200"/>
            <a:chOff x="825454" y="6002866"/>
            <a:chExt cx="3816659" cy="457200"/>
          </a:xfrm>
        </p:grpSpPr>
        <p:pic>
          <p:nvPicPr>
            <p:cNvPr id="6" name="Picture 5" descr="Screen Shot 2016-02-23 at 2.21.32 PM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1776" r="35571" b="42163"/>
            <a:stretch/>
          </p:blipFill>
          <p:spPr>
            <a:xfrm>
              <a:off x="825454" y="6138331"/>
              <a:ext cx="3816659" cy="245534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825454" y="6002866"/>
              <a:ext cx="3661880" cy="4572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r="51111" b="20918"/>
          <a:stretch/>
        </p:blipFill>
        <p:spPr>
          <a:xfrm>
            <a:off x="281288" y="1384301"/>
            <a:ext cx="3119293" cy="22479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581398" y="1440990"/>
            <a:ext cx="4165602" cy="12003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 smtClean="0"/>
              <a:t>TransE</a:t>
            </a:r>
            <a:r>
              <a:rPr lang="en-US" sz="2400" dirty="0" smtClean="0"/>
              <a:t>: find an embedding for </a:t>
            </a:r>
            <a:r>
              <a:rPr lang="en-US" sz="2400" dirty="0" err="1" smtClean="0"/>
              <a:t>entitities</a:t>
            </a:r>
            <a:r>
              <a:rPr lang="en-US" sz="2400" dirty="0" smtClean="0"/>
              <a:t> and relations so that R(X,Y) </a:t>
            </a:r>
            <a:r>
              <a:rPr lang="en-US" sz="2400" dirty="0" err="1" smtClean="0"/>
              <a:t>iff</a:t>
            </a:r>
            <a:r>
              <a:rPr lang="en-US" sz="2400" dirty="0" smtClean="0"/>
              <a:t> </a:t>
            </a:r>
            <a:r>
              <a:rPr lang="en-US" sz="2400" b="1" dirty="0" err="1" smtClean="0">
                <a:solidFill>
                  <a:srgbClr val="008000"/>
                </a:solidFill>
              </a:rPr>
              <a:t>v</a:t>
            </a:r>
            <a:r>
              <a:rPr lang="en-US" sz="2400" baseline="-25000" dirty="0" err="1" smtClean="0">
                <a:solidFill>
                  <a:srgbClr val="008000"/>
                </a:solidFill>
              </a:rPr>
              <a:t>Y</a:t>
            </a:r>
            <a:r>
              <a:rPr lang="en-US" sz="2400" dirty="0" err="1">
                <a:solidFill>
                  <a:srgbClr val="008000"/>
                </a:solidFill>
              </a:rPr>
              <a:t>-</a:t>
            </a:r>
            <a:r>
              <a:rPr lang="en-US" sz="2400" b="1" dirty="0" err="1">
                <a:solidFill>
                  <a:srgbClr val="008000"/>
                </a:solidFill>
              </a:rPr>
              <a:t>v</a:t>
            </a:r>
            <a:r>
              <a:rPr lang="en-US" sz="2400" baseline="-25000" dirty="0" err="1">
                <a:solidFill>
                  <a:srgbClr val="008000"/>
                </a:solidFill>
              </a:rPr>
              <a:t>X</a:t>
            </a:r>
            <a:r>
              <a:rPr lang="en-US" sz="2400" dirty="0">
                <a:solidFill>
                  <a:srgbClr val="008000"/>
                </a:solidFill>
              </a:rPr>
              <a:t> </a:t>
            </a:r>
            <a:r>
              <a:rPr lang="en-US" sz="2400" dirty="0" smtClean="0">
                <a:solidFill>
                  <a:srgbClr val="008000"/>
                </a:solidFill>
              </a:rPr>
              <a:t>~= </a:t>
            </a:r>
            <a:r>
              <a:rPr lang="en-US" sz="2400" b="1" dirty="0" err="1">
                <a:solidFill>
                  <a:srgbClr val="008000"/>
                </a:solidFill>
              </a:rPr>
              <a:t>v</a:t>
            </a:r>
            <a:r>
              <a:rPr lang="en-US" sz="2400" baseline="-25000" dirty="0" err="1">
                <a:solidFill>
                  <a:srgbClr val="008000"/>
                </a:solidFill>
              </a:rPr>
              <a:t>R</a:t>
            </a:r>
            <a:endParaRPr lang="en-US" sz="2400" baseline="-25000" dirty="0">
              <a:solidFill>
                <a:srgbClr val="008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07733" y="2436799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rgbClr val="008000"/>
                </a:solidFill>
              </a:rPr>
              <a:t>v</a:t>
            </a:r>
            <a:r>
              <a:rPr lang="en-US" baseline="-25000" dirty="0" err="1" smtClean="0">
                <a:solidFill>
                  <a:srgbClr val="008000"/>
                </a:solidFill>
              </a:rPr>
              <a:t>Y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0675" y="2988057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rgbClr val="008000"/>
                </a:solidFill>
              </a:rPr>
              <a:t>v</a:t>
            </a:r>
            <a:r>
              <a:rPr lang="en-US" baseline="-25000" dirty="0" err="1" smtClean="0">
                <a:solidFill>
                  <a:srgbClr val="008000"/>
                </a:solidFill>
              </a:rPr>
              <a:t>X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701800" y="3020829"/>
            <a:ext cx="389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rgbClr val="008000"/>
                </a:solidFill>
              </a:rPr>
              <a:t>v</a:t>
            </a:r>
            <a:r>
              <a:rPr lang="en-US" baseline="-25000" dirty="0" err="1" smtClean="0">
                <a:solidFill>
                  <a:srgbClr val="008000"/>
                </a:solidFill>
              </a:rPr>
              <a:t>R</a:t>
            </a:r>
            <a:endParaRPr lang="en-US" baseline="-25000" dirty="0">
              <a:solidFill>
                <a:srgbClr val="008000"/>
              </a:solidFill>
            </a:endParaRPr>
          </a:p>
          <a:p>
            <a:endParaRPr lang="en-US" dirty="0"/>
          </a:p>
        </p:txBody>
      </p:sp>
      <p:pic>
        <p:nvPicPr>
          <p:cNvPr id="17" name="Picture 16" descr="Screen Shot 2016-06-10 at 10.49.57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392" y="2986961"/>
            <a:ext cx="4980208" cy="358448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83320" y="4902201"/>
            <a:ext cx="38166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Alternative is explicit inference rules:</a:t>
            </a:r>
          </a:p>
          <a:p>
            <a:endParaRPr lang="en-US" dirty="0"/>
          </a:p>
          <a:p>
            <a:r>
              <a:rPr lang="en-US" b="1" dirty="0" smtClean="0"/>
              <a:t>uncle(X,Y) :- aunt(X,Z), husband(Z,Y).</a:t>
            </a:r>
            <a:endParaRPr lang="en-US" b="1" dirty="0"/>
          </a:p>
        </p:txBody>
      </p:sp>
      <p:grpSp>
        <p:nvGrpSpPr>
          <p:cNvPr id="28" name="Group 27"/>
          <p:cNvGrpSpPr/>
          <p:nvPr/>
        </p:nvGrpSpPr>
        <p:grpSpPr>
          <a:xfrm>
            <a:off x="2046491" y="4170602"/>
            <a:ext cx="3002598" cy="1334908"/>
            <a:chOff x="2046491" y="4170602"/>
            <a:chExt cx="3002598" cy="1334908"/>
          </a:xfrm>
        </p:grpSpPr>
        <p:sp>
          <p:nvSpPr>
            <p:cNvPr id="26" name="TextBox 25"/>
            <p:cNvSpPr txBox="1"/>
            <p:nvPr/>
          </p:nvSpPr>
          <p:spPr>
            <a:xfrm>
              <a:off x="2138769" y="5105400"/>
              <a:ext cx="3129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FF0000"/>
                  </a:solidFill>
                </a:rPr>
                <a:t>^</a:t>
              </a:r>
              <a:endParaRPr lang="en-US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 rot="20236926">
              <a:off x="2046491" y="4170602"/>
              <a:ext cx="3002598" cy="369332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lang="en-US" i="1" u="sng" dirty="0" smtClean="0">
                  <a:solidFill>
                    <a:srgbClr val="FF0000"/>
                  </a:solidFill>
                  <a:latin typeface="Chalkduster"/>
                  <a:cs typeface="Chalkduster"/>
                </a:rPr>
                <a:t>learned probabilistic</a:t>
              </a:r>
              <a:endParaRPr lang="en-US" i="1" u="sng" dirty="0">
                <a:solidFill>
                  <a:srgbClr val="FF0000"/>
                </a:solidFill>
                <a:latin typeface="Chalkduster"/>
                <a:cs typeface="Chalkduste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269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Relational Learning Systems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524000" y="1752600"/>
          <a:ext cx="6324600" cy="443071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264920"/>
                <a:gridCol w="1264920"/>
                <a:gridCol w="843280"/>
                <a:gridCol w="843280"/>
                <a:gridCol w="1054100"/>
                <a:gridCol w="1054100"/>
              </a:tblGrid>
              <a:tr h="627631">
                <a:tc gridSpan="2">
                  <a:txBody>
                    <a:bodyPr/>
                    <a:lstStyle/>
                    <a:p>
                      <a:pPr marL="342900" indent="-342900" algn="ctr">
                        <a:buAutoNum type="arabicPeriod"/>
                      </a:pPr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Task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i="1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i="1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2. First order program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Clausal</a:t>
                      </a:r>
                      <a:r>
                        <a:rPr lang="en-US" sz="1800" baseline="0" dirty="0" smtClean="0"/>
                        <a:t> 1</a:t>
                      </a:r>
                      <a:r>
                        <a:rPr lang="en-US" sz="1800" baseline="30000" dirty="0" smtClean="0"/>
                        <a:t>st</a:t>
                      </a:r>
                      <a:r>
                        <a:rPr lang="en-US" sz="1800" baseline="0" dirty="0" smtClean="0"/>
                        <a:t>-order logic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Function-free</a:t>
                      </a:r>
                      <a:r>
                        <a:rPr lang="en-US" sz="1800" baseline="0" dirty="0" smtClean="0"/>
                        <a:t> Prolog (</a:t>
                      </a:r>
                      <a:r>
                        <a:rPr lang="en-US" sz="1800" baseline="0" dirty="0" err="1" smtClean="0"/>
                        <a:t>Datalog</a:t>
                      </a:r>
                      <a:r>
                        <a:rPr lang="en-US" sz="1800" baseline="0" dirty="0" smtClean="0"/>
                        <a:t>)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 gridSpan="2">
                  <a:txBody>
                    <a:bodyPr/>
                    <a:lstStyle/>
                    <a:p>
                      <a:pPr algn="ctr"/>
                      <a:endParaRPr lang="en-US" sz="1800" i="1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i="1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40064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3. “Compiled” representation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Undirected</a:t>
                      </a:r>
                      <a:r>
                        <a:rPr lang="en-US" sz="1800" baseline="0" dirty="0" smtClean="0"/>
                        <a:t> graphical model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Graph</a:t>
                      </a:r>
                      <a:r>
                        <a:rPr lang="en-US" sz="1800" baseline="0" dirty="0" smtClean="0"/>
                        <a:t> with feature-vector labeled edges</a:t>
                      </a:r>
                      <a:endParaRPr lang="en-US" sz="1800" dirty="0"/>
                    </a:p>
                  </a:txBody>
                  <a:tcPr marT="45712" marB="45712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7631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2" marB="45712"/>
                </a:tc>
              </a:tr>
              <a:tr h="640064"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 smtClean="0"/>
                        <a:t>Inference</a:t>
                      </a:r>
                      <a:endParaRPr lang="en-US" sz="1800" i="1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 smtClean="0"/>
                        <a:t>Learning</a:t>
                      </a:r>
                      <a:endParaRPr lang="en-US" sz="1800" i="1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 err="1" smtClean="0"/>
                        <a:t>approx</a:t>
                      </a:r>
                      <a:endParaRPr lang="en-US" sz="1800" i="1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 err="1" smtClean="0"/>
                        <a:t>approx</a:t>
                      </a:r>
                      <a:endParaRPr lang="en-US" sz="1800" i="1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PPR</a:t>
                      </a:r>
                      <a:r>
                        <a:rPr lang="en-US" sz="1800" baseline="0" dirty="0" smtClean="0"/>
                        <a:t> (RWR)</a:t>
                      </a:r>
                      <a:endParaRPr lang="en-US" sz="1800" dirty="0"/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pSGD</a:t>
                      </a:r>
                      <a:endParaRPr lang="en-US" sz="1800" dirty="0"/>
                    </a:p>
                  </a:txBody>
                  <a:tcPr marT="45712" marB="45712"/>
                </a:tc>
              </a:tr>
            </a:tbl>
          </a:graphicData>
        </a:graphic>
      </p:graphicFrame>
      <p:sp>
        <p:nvSpPr>
          <p:cNvPr id="4" name="Up-Down Arrow 3"/>
          <p:cNvSpPr/>
          <p:nvPr/>
        </p:nvSpPr>
        <p:spPr>
          <a:xfrm>
            <a:off x="2743200" y="22606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Up-Down Arrow 4"/>
          <p:cNvSpPr/>
          <p:nvPr/>
        </p:nvSpPr>
        <p:spPr>
          <a:xfrm>
            <a:off x="2743200" y="34798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Up-Down Arrow 5"/>
          <p:cNvSpPr/>
          <p:nvPr/>
        </p:nvSpPr>
        <p:spPr>
          <a:xfrm>
            <a:off x="3200400" y="48514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Down Arrow 7"/>
          <p:cNvSpPr/>
          <p:nvPr/>
        </p:nvSpPr>
        <p:spPr>
          <a:xfrm>
            <a:off x="2133600" y="4851400"/>
            <a:ext cx="381000" cy="7620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393" name="TextBox 8"/>
          <p:cNvSpPr txBox="1">
            <a:spLocks noChangeArrowheads="1"/>
          </p:cNvSpPr>
          <p:nvPr/>
        </p:nvSpPr>
        <p:spPr bwMode="auto">
          <a:xfrm>
            <a:off x="2162175" y="3708400"/>
            <a:ext cx="1260475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“compilation”</a:t>
            </a:r>
            <a:endParaRPr lang="en-US" sz="1800" i="1"/>
          </a:p>
        </p:txBody>
      </p:sp>
      <p:sp>
        <p:nvSpPr>
          <p:cNvPr id="57394" name="TextBox 9"/>
          <p:cNvSpPr txBox="1">
            <a:spLocks noChangeArrowheads="1"/>
          </p:cNvSpPr>
          <p:nvPr/>
        </p:nvSpPr>
        <p:spPr bwMode="auto">
          <a:xfrm>
            <a:off x="2252663" y="2489200"/>
            <a:ext cx="1246187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formalization</a:t>
            </a:r>
            <a:endParaRPr lang="en-US" sz="1800" i="1"/>
          </a:p>
        </p:txBody>
      </p:sp>
      <p:sp>
        <p:nvSpPr>
          <p:cNvPr id="57395" name="TextBox 10"/>
          <p:cNvSpPr txBox="1">
            <a:spLocks noChangeArrowheads="1"/>
          </p:cNvSpPr>
          <p:nvPr/>
        </p:nvSpPr>
        <p:spPr bwMode="auto">
          <a:xfrm>
            <a:off x="4740275" y="1371600"/>
            <a:ext cx="696913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MLNs</a:t>
            </a:r>
            <a:endParaRPr lang="en-US" sz="1800" i="1"/>
          </a:p>
        </p:txBody>
      </p:sp>
      <p:sp>
        <p:nvSpPr>
          <p:cNvPr id="12" name="Up-Down Arrow 11"/>
          <p:cNvSpPr/>
          <p:nvPr/>
        </p:nvSpPr>
        <p:spPr>
          <a:xfrm>
            <a:off x="5257800" y="48768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Down Arrow 12"/>
          <p:cNvSpPr/>
          <p:nvPr/>
        </p:nvSpPr>
        <p:spPr>
          <a:xfrm>
            <a:off x="4191000" y="4876800"/>
            <a:ext cx="381000" cy="7620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Up-Down Arrow 13"/>
          <p:cNvSpPr/>
          <p:nvPr/>
        </p:nvSpPr>
        <p:spPr>
          <a:xfrm>
            <a:off x="4681538" y="22098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399" name="TextBox 14"/>
          <p:cNvSpPr txBox="1">
            <a:spLocks noChangeArrowheads="1"/>
          </p:cNvSpPr>
          <p:nvPr/>
        </p:nvSpPr>
        <p:spPr bwMode="auto">
          <a:xfrm>
            <a:off x="4572000" y="2438400"/>
            <a:ext cx="608013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easy</a:t>
            </a:r>
            <a:endParaRPr lang="en-US" sz="1800" i="1"/>
          </a:p>
        </p:txBody>
      </p:sp>
      <p:sp>
        <p:nvSpPr>
          <p:cNvPr id="16" name="Up-Down Arrow 15"/>
          <p:cNvSpPr/>
          <p:nvPr/>
        </p:nvSpPr>
        <p:spPr>
          <a:xfrm>
            <a:off x="4772025" y="35814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01" name="TextBox 16"/>
          <p:cNvSpPr txBox="1">
            <a:spLocks noChangeArrowheads="1"/>
          </p:cNvSpPr>
          <p:nvPr/>
        </p:nvSpPr>
        <p:spPr bwMode="auto">
          <a:xfrm>
            <a:off x="4414838" y="3810000"/>
            <a:ext cx="1036637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expensive</a:t>
            </a:r>
            <a:endParaRPr lang="en-US" sz="1800" i="1"/>
          </a:p>
        </p:txBody>
      </p:sp>
      <p:sp>
        <p:nvSpPr>
          <p:cNvPr id="18" name="Up-Down Arrow 17"/>
          <p:cNvSpPr/>
          <p:nvPr/>
        </p:nvSpPr>
        <p:spPr>
          <a:xfrm>
            <a:off x="7162800" y="4876800"/>
            <a:ext cx="304800" cy="6858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6096000" y="4876800"/>
            <a:ext cx="381000" cy="6858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Up-Down Arrow 19"/>
          <p:cNvSpPr/>
          <p:nvPr/>
        </p:nvSpPr>
        <p:spPr>
          <a:xfrm>
            <a:off x="6553200" y="35814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05" name="TextBox 20"/>
          <p:cNvSpPr txBox="1">
            <a:spLocks noChangeArrowheads="1"/>
          </p:cNvSpPr>
          <p:nvPr/>
        </p:nvSpPr>
        <p:spPr bwMode="auto">
          <a:xfrm>
            <a:off x="6416675" y="3810000"/>
            <a:ext cx="517525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fast</a:t>
            </a:r>
            <a:endParaRPr lang="en-US" sz="1800" i="1"/>
          </a:p>
        </p:txBody>
      </p:sp>
      <p:sp>
        <p:nvSpPr>
          <p:cNvPr id="57406" name="TextBox 21"/>
          <p:cNvSpPr txBox="1">
            <a:spLocks noChangeArrowheads="1"/>
          </p:cNvSpPr>
          <p:nvPr/>
        </p:nvSpPr>
        <p:spPr bwMode="auto">
          <a:xfrm>
            <a:off x="3429000" y="3276600"/>
            <a:ext cx="6397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/>
              <a:t>+DB</a:t>
            </a:r>
          </a:p>
        </p:txBody>
      </p:sp>
      <p:sp>
        <p:nvSpPr>
          <p:cNvPr id="23" name="Up-Down Arrow 22"/>
          <p:cNvSpPr/>
          <p:nvPr/>
        </p:nvSpPr>
        <p:spPr>
          <a:xfrm>
            <a:off x="6662738" y="2286000"/>
            <a:ext cx="304800" cy="76200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7408" name="TextBox 23"/>
          <p:cNvSpPr txBox="1">
            <a:spLocks noChangeArrowheads="1"/>
          </p:cNvSpPr>
          <p:nvPr/>
        </p:nvSpPr>
        <p:spPr bwMode="auto">
          <a:xfrm>
            <a:off x="8001000" y="2590800"/>
            <a:ext cx="876300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harder?</a:t>
            </a:r>
            <a:endParaRPr lang="en-US" sz="1800" i="1"/>
          </a:p>
        </p:txBody>
      </p:sp>
      <p:sp>
        <p:nvSpPr>
          <p:cNvPr id="57409" name="TextBox 24"/>
          <p:cNvSpPr txBox="1">
            <a:spLocks noChangeArrowheads="1"/>
          </p:cNvSpPr>
          <p:nvPr/>
        </p:nvSpPr>
        <p:spPr bwMode="auto">
          <a:xfrm>
            <a:off x="5867400" y="6172200"/>
            <a:ext cx="666750" cy="3079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i="1"/>
              <a:t>linear</a:t>
            </a:r>
            <a:endParaRPr lang="en-US" sz="1800" i="1"/>
          </a:p>
        </p:txBody>
      </p:sp>
      <p:sp>
        <p:nvSpPr>
          <p:cNvPr id="57410" name="TextBox 25"/>
          <p:cNvSpPr txBox="1">
            <a:spLocks noChangeArrowheads="1"/>
          </p:cNvSpPr>
          <p:nvPr/>
        </p:nvSpPr>
        <p:spPr bwMode="auto">
          <a:xfrm>
            <a:off x="6781800" y="6172200"/>
            <a:ext cx="1096963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400" i="1"/>
              <a:t>fast, but </a:t>
            </a:r>
          </a:p>
          <a:p>
            <a:pPr algn="ctr" eaLnBrk="1" hangingPunct="1"/>
            <a:r>
              <a:rPr lang="en-US" sz="1400" i="1"/>
              <a:t>not convex</a:t>
            </a:r>
            <a:endParaRPr lang="en-US" sz="1800" i="1"/>
          </a:p>
        </p:txBody>
      </p:sp>
      <p:sp>
        <p:nvSpPr>
          <p:cNvPr id="57411" name="TextBox 26"/>
          <p:cNvSpPr txBox="1">
            <a:spLocks noChangeArrowheads="1"/>
          </p:cNvSpPr>
          <p:nvPr/>
        </p:nvSpPr>
        <p:spPr bwMode="auto">
          <a:xfrm>
            <a:off x="7924800" y="3667125"/>
            <a:ext cx="990600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b="1" i="1"/>
              <a:t>sublinear</a:t>
            </a:r>
            <a:r>
              <a:rPr lang="en-US" sz="1400" i="1"/>
              <a:t> in DB size</a:t>
            </a:r>
            <a:endParaRPr lang="en-US" sz="1800" i="1"/>
          </a:p>
        </p:txBody>
      </p:sp>
      <p:sp>
        <p:nvSpPr>
          <p:cNvPr id="57412" name="TextBox 27"/>
          <p:cNvSpPr txBox="1">
            <a:spLocks noChangeArrowheads="1"/>
          </p:cNvSpPr>
          <p:nvPr/>
        </p:nvSpPr>
        <p:spPr bwMode="auto">
          <a:xfrm>
            <a:off x="6232553" y="1368425"/>
            <a:ext cx="1098493" cy="369332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 err="1" smtClean="0"/>
              <a:t>ProPPR</a:t>
            </a:r>
            <a:endParaRPr lang="en-US" sz="1800" b="1" i="1" dirty="0"/>
          </a:p>
        </p:txBody>
      </p:sp>
      <p:sp>
        <p:nvSpPr>
          <p:cNvPr id="57413" name="TextBox 28"/>
          <p:cNvSpPr txBox="1">
            <a:spLocks noChangeArrowheads="1"/>
          </p:cNvSpPr>
          <p:nvPr/>
        </p:nvSpPr>
        <p:spPr bwMode="auto">
          <a:xfrm>
            <a:off x="7924800" y="5638800"/>
            <a:ext cx="1219200" cy="523875"/>
          </a:xfrm>
          <a:prstGeom prst="rect">
            <a:avLst/>
          </a:pr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400" b="1" i="1"/>
              <a:t>can parallelize</a:t>
            </a:r>
            <a:endParaRPr lang="en-US" sz="1800" i="1"/>
          </a:p>
        </p:txBody>
      </p:sp>
    </p:spTree>
    <p:extLst>
      <p:ext uri="{BB962C8B-B14F-4D97-AF65-F5344CB8AC3E}">
        <p14:creationId xmlns:p14="http://schemas.microsoft.com/office/powerpoint/2010/main" val="316242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 descr="Screen Shot 2013-04-22 at 3.07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04800"/>
            <a:ext cx="7786688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4037013" y="4114800"/>
            <a:ext cx="5105400" cy="2362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265613" y="6019800"/>
            <a:ext cx="2895600" cy="36988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en-US" dirty="0"/>
              <a:t>Program </a:t>
            </a:r>
            <a:r>
              <a:rPr lang="en-US" sz="1600" dirty="0"/>
              <a:t>(label propagation)</a:t>
            </a:r>
          </a:p>
        </p:txBody>
      </p:sp>
      <p:pic>
        <p:nvPicPr>
          <p:cNvPr id="59396" name="Picture 3" descr="Screen Shot 2013-04-22 at 3.06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1" t="4594" r="4077" b="10587"/>
          <a:stretch>
            <a:fillRect/>
          </a:stretch>
        </p:blipFill>
        <p:spPr bwMode="auto">
          <a:xfrm>
            <a:off x="4243388" y="4281488"/>
            <a:ext cx="4635500" cy="1677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192963" y="6019800"/>
            <a:ext cx="1697037" cy="36988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dirty="0"/>
              <a:t>LHS </a:t>
            </a:r>
            <a:r>
              <a:rPr lang="en-US" dirty="0">
                <a:sym typeface="Wingdings"/>
              </a:rPr>
              <a:t></a:t>
            </a:r>
            <a:r>
              <a:rPr lang="en-US" dirty="0"/>
              <a:t> features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19600" y="381000"/>
            <a:ext cx="454025" cy="3698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dirty="0"/>
              <a:t>DB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800" y="457200"/>
            <a:ext cx="1946275" cy="36988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b="1" dirty="0"/>
              <a:t>Query</a:t>
            </a:r>
            <a:r>
              <a:rPr lang="en-US" dirty="0"/>
              <a:t>: about (</a:t>
            </a:r>
            <a:r>
              <a:rPr lang="en-US" dirty="0" err="1"/>
              <a:t>a,Z</a:t>
            </a:r>
            <a:r>
              <a:rPr lang="en-US" dirty="0"/>
              <a:t>)</a:t>
            </a:r>
          </a:p>
        </p:txBody>
      </p:sp>
      <p:cxnSp>
        <p:nvCxnSpPr>
          <p:cNvPr id="8" name="Elbow Connector 7"/>
          <p:cNvCxnSpPr/>
          <p:nvPr/>
        </p:nvCxnSpPr>
        <p:spPr>
          <a:xfrm rot="16200000" flipV="1">
            <a:off x="457200" y="1066800"/>
            <a:ext cx="3581400" cy="3429000"/>
          </a:xfrm>
          <a:prstGeom prst="bentConnector3">
            <a:avLst>
              <a:gd name="adj1" fmla="val -336"/>
            </a:avLst>
          </a:pr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133600" y="609600"/>
            <a:ext cx="2209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403" name="TextBox 15"/>
          <p:cNvSpPr txBox="1">
            <a:spLocks noChangeArrowheads="1"/>
          </p:cNvSpPr>
          <p:nvPr/>
        </p:nvSpPr>
        <p:spPr bwMode="auto">
          <a:xfrm>
            <a:off x="228600" y="4724400"/>
            <a:ext cx="37338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sz="1800"/>
              <a:t>Program + DB + Query define a </a:t>
            </a:r>
            <a:r>
              <a:rPr lang="en-US" sz="1800" i="1"/>
              <a:t>proof graph</a:t>
            </a:r>
            <a:r>
              <a:rPr lang="en-US" sz="1800"/>
              <a:t>, where nodes are </a:t>
            </a:r>
            <a:r>
              <a:rPr lang="en-US" sz="1800" i="1"/>
              <a:t>conjunctions of goals </a:t>
            </a:r>
            <a:r>
              <a:rPr lang="en-US" sz="1800"/>
              <a:t>and edges are labeled with sets of </a:t>
            </a:r>
            <a:r>
              <a:rPr lang="en-US" sz="1800" i="1"/>
              <a:t>features.</a:t>
            </a:r>
          </a:p>
        </p:txBody>
      </p:sp>
    </p:spTree>
    <p:extLst>
      <p:ext uri="{BB962C8B-B14F-4D97-AF65-F5344CB8AC3E}">
        <p14:creationId xmlns:p14="http://schemas.microsoft.com/office/powerpoint/2010/main" val="2222539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288" y="53118"/>
            <a:ext cx="8862712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Using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[CIKM 2013,EMNLP 2014, MLJ 2015, IJCAI 2015, ACL 2015, </a:t>
            </a:r>
            <a:r>
              <a:rPr lang="en-US" sz="2400" u="sng" dirty="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rPr>
              <a:t>IJCAI 2016</a:t>
            </a: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]</a:t>
            </a:r>
            <a:endParaRPr lang="en-US" sz="3600" dirty="0"/>
          </a:p>
        </p:txBody>
      </p:sp>
      <p:pic>
        <p:nvPicPr>
          <p:cNvPr id="9" name="Picture 8" descr="Screen Shot 2016-06-06 at 12.04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6118"/>
            <a:ext cx="9144000" cy="54194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93416" y="6488668"/>
            <a:ext cx="3426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400+ rules from </a:t>
            </a:r>
            <a:r>
              <a:rPr lang="en-US" dirty="0" err="1"/>
              <a:t>W</a:t>
            </a:r>
            <a:r>
              <a:rPr lang="en-US" dirty="0" err="1" smtClean="0"/>
              <a:t>ordnet</a:t>
            </a:r>
            <a:r>
              <a:rPr lang="en-US" dirty="0" smtClean="0"/>
              <a:t> KB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22535" y="3322720"/>
            <a:ext cx="1943046" cy="203132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err="1" smtClean="0"/>
              <a:t>ProPPR</a:t>
            </a:r>
            <a:r>
              <a:rPr lang="en-US" dirty="0" smtClean="0"/>
              <a:t> learns noisy inference rules to help complete a KB and then tunes a weight for each rule….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1256598"/>
            <a:ext cx="7784334" cy="2066122"/>
            <a:chOff x="0" y="1256598"/>
            <a:chExt cx="7784334" cy="2066122"/>
          </a:xfrm>
        </p:grpSpPr>
        <p:pic>
          <p:nvPicPr>
            <p:cNvPr id="15" name="Picture 14" descr="Screen Shot 2016-06-06 at 12.10.51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256598"/>
              <a:ext cx="7784334" cy="2066122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2021680" y="2804774"/>
              <a:ext cx="40466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total ~= 1350 rules from </a:t>
              </a:r>
              <a:r>
                <a:rPr lang="en-US" dirty="0" err="1" smtClean="0"/>
                <a:t>FreeBase</a:t>
              </a:r>
              <a:r>
                <a:rPr lang="en-US" dirty="0" smtClean="0"/>
                <a:t> 15k KB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03431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288" y="53118"/>
            <a:ext cx="8862712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Using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[CIKM 2013,EMNLP 2014, MLJ 2015, IJCAI 2015, ACL 2015, </a:t>
            </a:r>
            <a:r>
              <a:rPr lang="en-US" sz="2400" u="sng" dirty="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rPr>
              <a:t>IJCAI 2016</a:t>
            </a: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]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494385" y="1355193"/>
            <a:ext cx="8489792" cy="70788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/>
              <a:t>Query answering: indirect queries requiring chains of reasoning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KB Completion: exploits redundancy in the </a:t>
            </a:r>
            <a:r>
              <a:rPr lang="en-US" sz="2000" dirty="0" smtClean="0"/>
              <a:t>KB + chains to </a:t>
            </a:r>
            <a:r>
              <a:rPr lang="en-US" sz="2000" u="sng" dirty="0" smtClean="0">
                <a:solidFill>
                  <a:srgbClr val="0000FF"/>
                </a:solidFill>
              </a:rPr>
              <a:t>infer missing facts</a:t>
            </a:r>
            <a:endParaRPr lang="en-US" sz="2000" u="sng" dirty="0">
              <a:solidFill>
                <a:srgbClr val="0000FF"/>
              </a:solidFill>
            </a:endParaRPr>
          </a:p>
        </p:txBody>
      </p:sp>
      <p:pic>
        <p:nvPicPr>
          <p:cNvPr id="6" name="Picture 5" descr="Screen Shot 2016-02-23 at 2.21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88" y="2372773"/>
            <a:ext cx="6108700" cy="4051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71023" y="2141940"/>
            <a:ext cx="3377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Freebase 15k benchmark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771784" y="6083144"/>
            <a:ext cx="6196103" cy="4943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519334" y="3073400"/>
            <a:ext cx="2027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tensor factorization</a:t>
            </a:r>
            <a:endParaRPr lang="en-US" dirty="0"/>
          </a:p>
        </p:txBody>
      </p:sp>
      <p:sp>
        <p:nvSpPr>
          <p:cNvPr id="11" name="Right Brace 10"/>
          <p:cNvSpPr/>
          <p:nvPr/>
        </p:nvSpPr>
        <p:spPr>
          <a:xfrm>
            <a:off x="6620934" y="3555999"/>
            <a:ext cx="448553" cy="244686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132034" y="4538130"/>
            <a:ext cx="1007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deep NN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519334" y="2831067"/>
            <a:ext cx="1756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baseline method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7221546" y="4812930"/>
            <a:ext cx="1963699" cy="2024194"/>
            <a:chOff x="7221546" y="4812930"/>
            <a:chExt cx="1963699" cy="2024194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/>
            <a:srcRect l="21852" t="2222" r="24075" b="53333"/>
            <a:stretch/>
          </p:blipFill>
          <p:spPr>
            <a:xfrm>
              <a:off x="7710634" y="4812930"/>
              <a:ext cx="1117600" cy="1377863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7221546" y="6190793"/>
              <a:ext cx="196369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with William Wang</a:t>
              </a:r>
            </a:p>
            <a:p>
              <a:pPr algn="ctr"/>
              <a:r>
                <a:rPr lang="en-US" dirty="0" smtClean="0"/>
                <a:t>CMU</a:t>
              </a:r>
              <a:r>
                <a:rPr lang="en-US" dirty="0" smtClean="0">
                  <a:sym typeface="Wingdings"/>
                </a:rPr>
                <a:t></a:t>
              </a:r>
              <a:r>
                <a:rPr lang="en-US" dirty="0" smtClean="0"/>
                <a:t>UCSB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21332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288" y="53118"/>
            <a:ext cx="8862712" cy="114300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ProPPR</a:t>
            </a:r>
            <a: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: Infrastructure for Using Learned KBs </a:t>
            </a:r>
            <a:br>
              <a:rPr lang="en-US" sz="32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[CIKM 2013,EMNLP 2014, MLJ 2015, IJCAI 2015, ACL 2015, </a:t>
            </a:r>
            <a:r>
              <a:rPr lang="en-US" sz="2400" u="sng" dirty="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rPr>
              <a:t>IJCAI 2016</a:t>
            </a:r>
            <a:r>
              <a:rPr lang="en-US" sz="2400" dirty="0">
                <a:solidFill>
                  <a:prstClr val="black"/>
                </a:solidFill>
                <a:latin typeface="Calibri" charset="0"/>
                <a:ea typeface="ＭＳ Ｐゴシック" charset="0"/>
                <a:cs typeface="ＭＳ Ｐゴシック" charset="0"/>
              </a:rPr>
              <a:t>]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281288" y="1355193"/>
            <a:ext cx="7254045" cy="501675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/>
              <a:t>Query answering: indirect queries requiring chains of reasoning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KB Completion: exploits redundancy in the </a:t>
            </a:r>
            <a:r>
              <a:rPr lang="en-US" sz="2000" dirty="0" smtClean="0">
                <a:solidFill>
                  <a:srgbClr val="000000"/>
                </a:solidFill>
              </a:rPr>
              <a:t>KB + chains to infer missing facts</a:t>
            </a:r>
          </a:p>
          <a:p>
            <a:pPr marL="342900" indent="-342900">
              <a:buFont typeface="Arial"/>
              <a:buChar char="•"/>
            </a:pPr>
            <a:r>
              <a:rPr lang="en-US" sz="2000" u="sng" dirty="0" smtClean="0">
                <a:solidFill>
                  <a:srgbClr val="0000FF"/>
                </a:solidFill>
              </a:rPr>
              <a:t>Past work:  </a:t>
            </a:r>
            <a:r>
              <a:rPr lang="en-US" sz="2000" dirty="0" smtClean="0">
                <a:solidFill>
                  <a:schemeClr val="tx1"/>
                </a:solidFill>
              </a:rPr>
              <a:t>this works for KBC in NELL, Wikipedia </a:t>
            </a:r>
            <a:r>
              <a:rPr lang="en-US" sz="2000" dirty="0" err="1" smtClean="0">
                <a:solidFill>
                  <a:schemeClr val="tx1"/>
                </a:solidFill>
              </a:rPr>
              <a:t>infobox</a:t>
            </a:r>
            <a:r>
              <a:rPr lang="en-US" sz="2000" dirty="0" smtClean="0">
                <a:solidFill>
                  <a:schemeClr val="tx1"/>
                </a:solidFill>
              </a:rPr>
              <a:t>, …</a:t>
            </a:r>
          </a:p>
          <a:p>
            <a:pPr marL="342900" indent="-342900">
              <a:buFont typeface="Arial"/>
              <a:buChar char="•"/>
            </a:pPr>
            <a:endParaRPr lang="en-US" sz="2000" u="sng" dirty="0">
              <a:solidFill>
                <a:srgbClr val="0000FF"/>
              </a:solidFill>
            </a:endParaRPr>
          </a:p>
          <a:p>
            <a:r>
              <a:rPr lang="en-US" sz="2000" u="sng" dirty="0" smtClean="0">
                <a:solidFill>
                  <a:srgbClr val="0000FF"/>
                </a:solidFill>
              </a:rPr>
              <a:t>From IJCAI:</a:t>
            </a:r>
            <a:endParaRPr lang="en-US" sz="2000" u="sng" dirty="0">
              <a:solidFill>
                <a:srgbClr val="0000FF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Strong performance on </a:t>
            </a:r>
            <a:r>
              <a:rPr lang="en-US" sz="2000" dirty="0" err="1" smtClean="0">
                <a:solidFill>
                  <a:srgbClr val="000000"/>
                </a:solidFill>
              </a:rPr>
              <a:t>FreeBase</a:t>
            </a:r>
            <a:r>
              <a:rPr lang="en-US" sz="2000" dirty="0" smtClean="0">
                <a:solidFill>
                  <a:srgbClr val="000000"/>
                </a:solidFill>
              </a:rPr>
              <a:t> 15k – which is a very </a:t>
            </a:r>
            <a:r>
              <a:rPr lang="en-US" sz="2000" i="1" dirty="0" smtClean="0">
                <a:solidFill>
                  <a:srgbClr val="000000"/>
                </a:solidFill>
              </a:rPr>
              <a:t>dense </a:t>
            </a:r>
            <a:r>
              <a:rPr lang="en-US" sz="2000" dirty="0" smtClean="0">
                <a:solidFill>
                  <a:srgbClr val="000000"/>
                </a:solidFill>
              </a:rPr>
              <a:t>KB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Strong performance on </a:t>
            </a:r>
            <a:r>
              <a:rPr lang="en-US" sz="2000" dirty="0" err="1" smtClean="0">
                <a:solidFill>
                  <a:srgbClr val="000000"/>
                </a:solidFill>
              </a:rPr>
              <a:t>WordNet</a:t>
            </a:r>
            <a:r>
              <a:rPr lang="en-US" sz="2000" dirty="0" smtClean="0">
                <a:solidFill>
                  <a:srgbClr val="000000"/>
                </a:solidFill>
              </a:rPr>
              <a:t> (a second widely used benchmark)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Better learning algorithms </a:t>
            </a:r>
            <a:r>
              <a:rPr lang="en-US" dirty="0" smtClean="0">
                <a:solidFill>
                  <a:srgbClr val="000000"/>
                </a:solidFill>
              </a:rPr>
              <a:t>(similar to the universal scheme MF method) </a:t>
            </a:r>
            <a:r>
              <a:rPr lang="en-US" sz="2000" dirty="0" smtClean="0">
                <a:solidFill>
                  <a:srgbClr val="000000"/>
                </a:solidFill>
              </a:rPr>
              <a:t>get as much as 10% improvement in hits@10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u="sng" dirty="0">
                <a:solidFill>
                  <a:srgbClr val="0000FF"/>
                </a:solidFill>
              </a:rPr>
              <a:t>From ACL 2015: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Joint systems that combine learning-to-reason with information extraction also improves performance….</a:t>
            </a:r>
          </a:p>
          <a:p>
            <a:endParaRPr lang="en-US" sz="2000" dirty="0">
              <a:solidFill>
                <a:srgbClr val="000000"/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7403743" y="4812930"/>
            <a:ext cx="1599304" cy="2024194"/>
            <a:chOff x="7403743" y="4812930"/>
            <a:chExt cx="1599304" cy="2024194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/>
            <a:srcRect l="21852" t="2222" r="24075" b="53333"/>
            <a:stretch/>
          </p:blipFill>
          <p:spPr>
            <a:xfrm>
              <a:off x="7710634" y="4812930"/>
              <a:ext cx="1117600" cy="1377863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7403743" y="6190793"/>
              <a:ext cx="15993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 </a:t>
              </a:r>
              <a:r>
                <a:rPr lang="en-US" dirty="0" smtClean="0"/>
                <a:t> William Wang</a:t>
              </a:r>
            </a:p>
            <a:p>
              <a:pPr algn="ctr"/>
              <a:r>
                <a:rPr lang="en-US" dirty="0" smtClean="0"/>
                <a:t>CMU</a:t>
              </a:r>
              <a:r>
                <a:rPr lang="en-US" dirty="0" smtClean="0">
                  <a:sym typeface="Wingdings"/>
                </a:rPr>
                <a:t></a:t>
              </a:r>
              <a:r>
                <a:rPr lang="en-US" dirty="0" smtClean="0"/>
                <a:t>UCSB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34813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2674</TotalTime>
  <Words>1850</Words>
  <Application>Microsoft Macintosh PowerPoint</Application>
  <PresentationFormat>On-screen Show (4:3)</PresentationFormat>
  <Paragraphs>299</Paragraphs>
  <Slides>30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Look, Ma, No Neurons!  Knowledge Base Completion Using  Explicit Inference Rules</vt:lpstr>
      <vt:lpstr>ProPPR: Infrastructure for Using Learned KBs  [CIKM 2013,EMNLP 2014, MLJ 2015, IJCAI 2015, ACL 2015, IJCAI 2016]</vt:lpstr>
      <vt:lpstr>ProPPR: Infrastructure for Using Learned KBs  [CIKM 2013,EMNLP 2014, MLJ 2015, IJCAI 2015, ACL 2015, IJCAI 2016]</vt:lpstr>
      <vt:lpstr>ProPPR: Infrastructure for Using Learned KBs  [CIKM 2013,EMNLP 2014, MLJ 2015, IJCAI 2015, ACL 2015, IJCAI 2016]</vt:lpstr>
      <vt:lpstr>Relational Learning Systems</vt:lpstr>
      <vt:lpstr>PowerPoint Presentation</vt:lpstr>
      <vt:lpstr>ProPPR: Infrastructure for Using Learned KBs  [CIKM 2013,EMNLP 2014, MLJ 2015, IJCAI 2015, ACL 2015, IJCAI 2016]</vt:lpstr>
      <vt:lpstr>ProPPR: Infrastructure for Using Learned KBs  [CIKM 2013,EMNLP 2014, MLJ 2015, IJCAI 2015, ACL 2015, IJCAI 2016]</vt:lpstr>
      <vt:lpstr>ProPPR: Infrastructure for Using Learned KBs  [CIKM 2013,EMNLP 2014, MLJ 2015, IJCAI 2015, ACL 2015, IJCAI 2016]</vt:lpstr>
      <vt:lpstr>ProPPR: Infrastructure for Using Learned KBs  </vt:lpstr>
      <vt:lpstr>ProPPR: Infrastructure for Using Learned KBs  </vt:lpstr>
      <vt:lpstr>ProPPR: Infrastructure for Using Learned KBs  </vt:lpstr>
      <vt:lpstr>ProPPR: Infrastructure for Using Learned KBs  </vt:lpstr>
      <vt:lpstr>TensorLog: A Differentiable Probabilistic Deductive DB</vt:lpstr>
      <vt:lpstr>A PrDDB</vt:lpstr>
      <vt:lpstr>A PrDDB</vt:lpstr>
      <vt:lpstr>TensorLog: Semantics 1/3</vt:lpstr>
      <vt:lpstr>TensorLog: Semantics 1/3</vt:lpstr>
      <vt:lpstr>TensorLog: Semantics 1/3</vt:lpstr>
      <vt:lpstr>TensorLog:  Semantics 2/3</vt:lpstr>
      <vt:lpstr>TensorLog:  Semantics 3/3</vt:lpstr>
      <vt:lpstr>TensorLog:  Learning</vt:lpstr>
      <vt:lpstr>TensorLog:  Semantics vs Prior Work</vt:lpstr>
      <vt:lpstr>TensorLog:  Semantics vs Prior Work</vt:lpstr>
      <vt:lpstr>TensorLog: implementation</vt:lpstr>
      <vt:lpstr>Experiments</vt:lpstr>
      <vt:lpstr>Experiments</vt:lpstr>
      <vt:lpstr>Experiments</vt:lpstr>
      <vt:lpstr>Experiments: TensorLog vs ProPPR</vt:lpstr>
      <vt:lpstr>Outline going forward</vt:lpstr>
    </vt:vector>
  </TitlesOfParts>
  <Company>Yahoo,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Joint IE and Reasoning: A Scalable Statistical Relational Learning Perspective</dc:title>
  <dc:creator>Yang Wang</dc:creator>
  <cp:lastModifiedBy>William Cohen</cp:lastModifiedBy>
  <cp:revision>288</cp:revision>
  <dcterms:created xsi:type="dcterms:W3CDTF">2015-07-08T20:39:23Z</dcterms:created>
  <dcterms:modified xsi:type="dcterms:W3CDTF">2016-06-16T23:03:27Z</dcterms:modified>
</cp:coreProperties>
</file>

<file path=docProps/thumbnail.jpeg>
</file>